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</p:sldMasterIdLst>
  <p:notesMasterIdLst>
    <p:notesMasterId r:id="rId15"/>
  </p:notesMasterIdLst>
  <p:handoutMasterIdLst>
    <p:handoutMasterId r:id="rId16"/>
  </p:handoutMasterIdLst>
  <p:sldIdLst>
    <p:sldId id="1860" r:id="rId5"/>
    <p:sldId id="1861" r:id="rId6"/>
    <p:sldId id="1878" r:id="rId7"/>
    <p:sldId id="1881" r:id="rId8"/>
    <p:sldId id="1879" r:id="rId9"/>
    <p:sldId id="1880" r:id="rId10"/>
    <p:sldId id="1882" r:id="rId11"/>
    <p:sldId id="1883" r:id="rId12"/>
    <p:sldId id="1558" r:id="rId13"/>
    <p:sldId id="1840" r:id="rId1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60"/>
            <p14:sldId id="1861"/>
            <p14:sldId id="1878"/>
            <p14:sldId id="1881"/>
            <p14:sldId id="1879"/>
            <p14:sldId id="1880"/>
            <p14:sldId id="1882"/>
            <p14:sldId id="1883"/>
            <p14:sldId id="1558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82" autoAdjust="0"/>
    <p:restoredTop sz="97271" autoAdjust="0"/>
  </p:normalViewPr>
  <p:slideViewPr>
    <p:cSldViewPr snapToGrid="0">
      <p:cViewPr varScale="1">
        <p:scale>
          <a:sx n="114" d="100"/>
          <a:sy n="114" d="100"/>
        </p:scale>
        <p:origin x="846" y="11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9/27/2018 9:34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9/27/2018 9:34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9/27/2018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9/27/2018 9:34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9/27/2018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9/27/2018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01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9/27/2018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6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9/27/2018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5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9/27/2018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2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9/27/2018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75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9/27/2018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253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9/27/2018 9:34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7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0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furmangg/automating-azure-sql-d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-warehouse/backup-and-restore#user-defined-restore-points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furmangg/automating-azure-sql-dw/blob/master/README.md#backupazuresqld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rmangg/automating-azure-sql-dw/blob/master/README.md#resumeazuresqldw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furmangg/automating-azure-sql-dw/blob/master/README.md#pauseazuresqldw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ocs.microsoft.com/en-us/azure/active-directory/managed-identities-azure-resources/howto-assign-access-portal" TargetMode="External"/><Relationship Id="rId7" Type="http://schemas.openxmlformats.org/officeDocument/2006/relationships/hyperlink" Target="https://github.com/furmangg/automating-azure-sql-dw/blob/master/README.md#resumeazuresqld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docs.microsoft.com/en-us/cli/azure/install-azure-cli?view=azure-cli-latest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hyperlink" Target="https://github.com/furmangg/automating-azure-sql-dw/blob/master/README.md#rotatekeysps1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yignite.microsoft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aka.ms/ignite.mobile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425541"/>
            <a:ext cx="7210017" cy="1107996"/>
          </a:xfrm>
        </p:spPr>
        <p:txBody>
          <a:bodyPr/>
          <a:lstStyle/>
          <a:p>
            <a:r>
              <a:rPr lang="en-US" dirty="0"/>
              <a:t>Automating</a:t>
            </a:r>
            <a:br>
              <a:rPr lang="en-US" dirty="0"/>
            </a:br>
            <a:r>
              <a:rPr lang="en-US" dirty="0"/>
              <a:t>Azure SQL Data Warehouse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615553"/>
          </a:xfrm>
        </p:spPr>
        <p:txBody>
          <a:bodyPr/>
          <a:lstStyle/>
          <a:p>
            <a:r>
              <a:rPr lang="en-US" dirty="0"/>
              <a:t>Greg Galloway, Artis Consulting</a:t>
            </a:r>
          </a:p>
          <a:p>
            <a:r>
              <a:rPr lang="en-US" dirty="0"/>
              <a:t>September 26, 2018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THR2192</a:t>
            </a:r>
          </a:p>
        </p:txBody>
      </p:sp>
      <p:pic>
        <p:nvPicPr>
          <p:cNvPr id="8" name="Picture 2" descr="http://www.artisconsulting.com/style%20library/images/artisfresh/ArtisLogo_fresh.png">
            <a:extLst>
              <a:ext uri="{FF2B5EF4-FFF2-40B4-BE49-F238E27FC236}">
                <a16:creationId xmlns:a16="http://schemas.microsoft.com/office/drawing/2014/main" id="{FBC6FE66-F37C-4823-90AD-589E3B989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41" y="5006816"/>
            <a:ext cx="4137845" cy="59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447484" cy="249914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TASKS TO AUTOMATE</a:t>
            </a:r>
          </a:p>
          <a:p>
            <a:r>
              <a:rPr lang="en-US" dirty="0"/>
              <a:t>Backup DW</a:t>
            </a:r>
          </a:p>
          <a:p>
            <a:r>
              <a:rPr lang="en-US" dirty="0"/>
              <a:t>Resume DW</a:t>
            </a:r>
          </a:p>
          <a:p>
            <a:r>
              <a:rPr lang="en-US" dirty="0"/>
              <a:t>Pause DW</a:t>
            </a:r>
          </a:p>
          <a:p>
            <a:r>
              <a:rPr lang="en-US" dirty="0"/>
              <a:t>Key rotation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4BE9545-0DA4-436D-B5D2-C3901B2C9D10}"/>
              </a:ext>
            </a:extLst>
          </p:cNvPr>
          <p:cNvSpPr txBox="1">
            <a:spLocks/>
          </p:cNvSpPr>
          <p:nvPr/>
        </p:nvSpPr>
        <p:spPr>
          <a:xfrm>
            <a:off x="5971330" y="1435496"/>
            <a:ext cx="5447484" cy="1982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TOOLS</a:t>
            </a:r>
          </a:p>
          <a:p>
            <a:r>
              <a:rPr lang="en-US" dirty="0"/>
              <a:t>Azure Data Factory v2</a:t>
            </a:r>
          </a:p>
          <a:p>
            <a:r>
              <a:rPr lang="en-US" dirty="0"/>
              <a:t>Azure Automation</a:t>
            </a:r>
          </a:p>
          <a:p>
            <a:r>
              <a:rPr lang="en-US" dirty="0"/>
              <a:t>Command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9C894-3D1F-40A7-9366-78A3DEBBD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0" y="4697833"/>
            <a:ext cx="1127677" cy="1127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FE7D4E-9B07-4C0E-AD74-EFE1FBD6D35A}"/>
              </a:ext>
            </a:extLst>
          </p:cNvPr>
          <p:cNvSpPr txBox="1"/>
          <p:nvPr/>
        </p:nvSpPr>
        <p:spPr>
          <a:xfrm>
            <a:off x="2060812" y="4830784"/>
            <a:ext cx="877776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 spc="-7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Code Samples and Resources</a:t>
            </a:r>
          </a:p>
          <a:p>
            <a:r>
              <a:rPr lang="en-US" sz="28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https://github.com/furmangg/automating-azure-sql-dw</a:t>
            </a:r>
            <a:r>
              <a:rPr lang="en-US" sz="28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70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DW from Azure Data Factory v2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95904"/>
          </a:xfrm>
        </p:spPr>
        <p:txBody>
          <a:bodyPr/>
          <a:lstStyle/>
          <a:p>
            <a:r>
              <a:rPr lang="en-US" dirty="0"/>
              <a:t>Uses ADFv2 built-in Web activity</a:t>
            </a:r>
          </a:p>
          <a:p>
            <a:r>
              <a:rPr lang="en-US" dirty="0"/>
              <a:t>Uses ADF Managed Service Identity (MSI)</a:t>
            </a:r>
          </a:p>
          <a:p>
            <a:r>
              <a:rPr lang="en-US" dirty="0"/>
              <a:t>Ensures a </a:t>
            </a:r>
            <a:r>
              <a:rPr lang="en-US" dirty="0">
                <a:hlinkClick r:id="rId3"/>
              </a:rPr>
              <a:t>user-defined restore point</a:t>
            </a:r>
            <a:r>
              <a:rPr lang="en-US" dirty="0"/>
              <a:t> is created at the beginning or end of your load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06222A-0307-443C-B7E6-8897BDC38980}"/>
              </a:ext>
            </a:extLst>
          </p:cNvPr>
          <p:cNvGrpSpPr/>
          <p:nvPr/>
        </p:nvGrpSpPr>
        <p:grpSpPr>
          <a:xfrm>
            <a:off x="8442221" y="1366199"/>
            <a:ext cx="3498109" cy="738664"/>
            <a:chOff x="9012672" y="1182255"/>
            <a:chExt cx="3498109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9B00AE-CDD9-4017-A1EE-5F7BF20F6593}"/>
                </a:ext>
              </a:extLst>
            </p:cNvPr>
            <p:cNvSpPr txBox="1"/>
            <p:nvPr/>
          </p:nvSpPr>
          <p:spPr>
            <a:xfrm>
              <a:off x="9736141" y="1182255"/>
              <a:ext cx="277464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spc="-70" dirty="0" err="1"/>
                <a:t>BackupAzureSQLDW</a:t>
              </a:r>
              <a:endParaRPr lang="en-US" sz="2400" spc="-70" dirty="0"/>
            </a:p>
            <a:p>
              <a:r>
                <a:rPr lang="en-US" sz="2400" spc="-70" dirty="0">
                  <a:gradFill>
                    <a:gsLst>
                      <a:gs pos="2917">
                        <a:schemeClr val="bg2"/>
                      </a:gs>
                      <a:gs pos="95000">
                        <a:schemeClr val="bg2"/>
                      </a:gs>
                    </a:gsLst>
                    <a:lin ang="5400000" scaled="0"/>
                  </a:gradFill>
                  <a:hlinkClick r:id="rId4"/>
                </a:rPr>
                <a:t>code sample</a:t>
              </a:r>
              <a:endParaRPr lang="en-US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E884CF-E32A-4FDA-8E83-C45368B68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672" y="1266925"/>
              <a:ext cx="649581" cy="649581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97B94E8-A9D0-4945-BECE-E062566AF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489" y="4290087"/>
            <a:ext cx="7395231" cy="14570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714D595-9535-4623-94D2-7346D23CD42A}"/>
              </a:ext>
            </a:extLst>
          </p:cNvPr>
          <p:cNvGrpSpPr/>
          <p:nvPr/>
        </p:nvGrpSpPr>
        <p:grpSpPr>
          <a:xfrm>
            <a:off x="798213" y="4290087"/>
            <a:ext cx="2923146" cy="1457052"/>
            <a:chOff x="779785" y="2671011"/>
            <a:chExt cx="2923146" cy="14570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F31A8E-B85A-4665-8FE5-9A7E3F69F090}"/>
                </a:ext>
              </a:extLst>
            </p:cNvPr>
            <p:cNvSpPr/>
            <p:nvPr/>
          </p:nvSpPr>
          <p:spPr bwMode="auto">
            <a:xfrm>
              <a:off x="779785" y="2671011"/>
              <a:ext cx="2923146" cy="1457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E765FE-6F39-49DC-BA94-D808B2E15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060" y="2867553"/>
              <a:ext cx="2619375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29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DW from Azure Data Factory v2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Uses ADFv2 built-in activities</a:t>
            </a:r>
          </a:p>
          <a:p>
            <a:r>
              <a:rPr lang="en-US" dirty="0"/>
              <a:t>Uses ADF Managed Service Identity (MSI)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AB45A6-1759-40F6-BDB4-9E5C3D8EF1E6}"/>
              </a:ext>
            </a:extLst>
          </p:cNvPr>
          <p:cNvGrpSpPr/>
          <p:nvPr/>
        </p:nvGrpSpPr>
        <p:grpSpPr>
          <a:xfrm>
            <a:off x="700899" y="2656771"/>
            <a:ext cx="11018520" cy="4012477"/>
            <a:chOff x="667345" y="2608976"/>
            <a:chExt cx="11018520" cy="40124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F31A8E-B85A-4665-8FE5-9A7E3F69F090}"/>
                </a:ext>
              </a:extLst>
            </p:cNvPr>
            <p:cNvSpPr/>
            <p:nvPr/>
          </p:nvSpPr>
          <p:spPr bwMode="auto">
            <a:xfrm>
              <a:off x="667345" y="2608976"/>
              <a:ext cx="11018520" cy="4012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D9C971A-8338-4EC3-BFDE-51019BDF63FE}"/>
                </a:ext>
              </a:extLst>
            </p:cNvPr>
            <p:cNvGrpSpPr/>
            <p:nvPr/>
          </p:nvGrpSpPr>
          <p:grpSpPr>
            <a:xfrm>
              <a:off x="4588446" y="3928473"/>
              <a:ext cx="5832759" cy="2349496"/>
              <a:chOff x="5149274" y="3727143"/>
              <a:chExt cx="5832759" cy="234949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28B1F0C-F13D-4B35-AFF8-EEA482BAD26A}"/>
                  </a:ext>
                </a:extLst>
              </p:cNvPr>
              <p:cNvSpPr/>
              <p:nvPr/>
            </p:nvSpPr>
            <p:spPr bwMode="auto">
              <a:xfrm>
                <a:off x="8127997" y="4462020"/>
                <a:ext cx="2854036" cy="16134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2F6D4C16-53B6-4444-A057-A9B3A24B5456}"/>
                  </a:ext>
                </a:extLst>
              </p:cNvPr>
              <p:cNvSpPr/>
              <p:nvPr/>
            </p:nvSpPr>
            <p:spPr bwMode="auto">
              <a:xfrm>
                <a:off x="8672942" y="3727143"/>
                <a:ext cx="1671782" cy="1219200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2DB192-3A0F-488A-AF65-A2511CCC623D}"/>
                  </a:ext>
                </a:extLst>
              </p:cNvPr>
              <p:cNvSpPr/>
              <p:nvPr/>
            </p:nvSpPr>
            <p:spPr bwMode="auto">
              <a:xfrm>
                <a:off x="8303487" y="4477905"/>
                <a:ext cx="2484447" cy="14509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A9F2F41-24B1-4973-84AE-863C19BBB8E1}"/>
                  </a:ext>
                </a:extLst>
              </p:cNvPr>
              <p:cNvSpPr/>
              <p:nvPr/>
            </p:nvSpPr>
            <p:spPr bwMode="auto">
              <a:xfrm>
                <a:off x="5149274" y="4463172"/>
                <a:ext cx="2854036" cy="16134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rapezoid 12">
                <a:extLst>
                  <a:ext uri="{FF2B5EF4-FFF2-40B4-BE49-F238E27FC236}">
                    <a16:creationId xmlns:a16="http://schemas.microsoft.com/office/drawing/2014/main" id="{9D7752D3-B074-4B4F-A6AA-0A159446BF4F}"/>
                  </a:ext>
                </a:extLst>
              </p:cNvPr>
              <p:cNvSpPr/>
              <p:nvPr/>
            </p:nvSpPr>
            <p:spPr bwMode="auto">
              <a:xfrm>
                <a:off x="5694219" y="3728295"/>
                <a:ext cx="1671782" cy="1219200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0F20DB-1E64-4260-A5B0-092E379E2E5A}"/>
                  </a:ext>
                </a:extLst>
              </p:cNvPr>
              <p:cNvSpPr/>
              <p:nvPr/>
            </p:nvSpPr>
            <p:spPr bwMode="auto">
              <a:xfrm>
                <a:off x="5324764" y="4470668"/>
                <a:ext cx="2484447" cy="14509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0E7B03-4CC4-48A5-BF7B-5E693B2B1CAC}"/>
                  </a:ext>
                </a:extLst>
              </p:cNvPr>
              <p:cNvSpPr txBox="1"/>
              <p:nvPr/>
            </p:nvSpPr>
            <p:spPr>
              <a:xfrm>
                <a:off x="6095206" y="3971636"/>
                <a:ext cx="88748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i="1" spc="-70" dirty="0">
                    <a:solidFill>
                      <a:schemeClr val="accent5"/>
                    </a:solidFill>
                  </a:rPr>
                  <a:t>True Activities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06222A-0307-443C-B7E6-8897BDC38980}"/>
              </a:ext>
            </a:extLst>
          </p:cNvPr>
          <p:cNvGrpSpPr/>
          <p:nvPr/>
        </p:nvGrpSpPr>
        <p:grpSpPr>
          <a:xfrm>
            <a:off x="8442221" y="1382977"/>
            <a:ext cx="3498109" cy="738664"/>
            <a:chOff x="9012672" y="1182255"/>
            <a:chExt cx="3498109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9B00AE-CDD9-4017-A1EE-5F7BF20F6593}"/>
                </a:ext>
              </a:extLst>
            </p:cNvPr>
            <p:cNvSpPr txBox="1"/>
            <p:nvPr/>
          </p:nvSpPr>
          <p:spPr>
            <a:xfrm>
              <a:off x="9736141" y="1182255"/>
              <a:ext cx="277464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spc="-70" dirty="0" err="1"/>
                <a:t>ResumeAzureSQLDW</a:t>
              </a:r>
              <a:endParaRPr lang="en-US" sz="2400" spc="-70" dirty="0"/>
            </a:p>
            <a:p>
              <a:r>
                <a:rPr lang="en-US" sz="2400" spc="-70" dirty="0">
                  <a:gradFill>
                    <a:gsLst>
                      <a:gs pos="2917">
                        <a:schemeClr val="bg2"/>
                      </a:gs>
                      <a:gs pos="95000">
                        <a:schemeClr val="bg2"/>
                      </a:gs>
                    </a:gsLst>
                    <a:lin ang="5400000" scaled="0"/>
                  </a:gradFill>
                  <a:hlinkClick r:id="rId3"/>
                </a:rPr>
                <a:t>code sample</a:t>
              </a:r>
              <a:endParaRPr lang="en-US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E884CF-E32A-4FDA-8E83-C45368B68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672" y="1266925"/>
              <a:ext cx="649581" cy="649581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1ADA5FF-76C0-4F09-92DA-E7C761BA3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396" y="2853470"/>
            <a:ext cx="9153525" cy="1219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A894C4-C86F-45BA-B387-CB16446D7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62" y="5058055"/>
            <a:ext cx="2390775" cy="1076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9C5092-5CF7-415D-BF77-6BBDD0370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741" y="5096154"/>
            <a:ext cx="22860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DW from Azure Data Factory v2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Uses ADFv2 built-in activities</a:t>
            </a:r>
          </a:p>
          <a:p>
            <a:r>
              <a:rPr lang="en-US" dirty="0"/>
              <a:t>Uses ADF Managed Service Identity (MSI)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AB45A6-1759-40F6-BDB4-9E5C3D8EF1E6}"/>
              </a:ext>
            </a:extLst>
          </p:cNvPr>
          <p:cNvGrpSpPr/>
          <p:nvPr/>
        </p:nvGrpSpPr>
        <p:grpSpPr>
          <a:xfrm>
            <a:off x="700899" y="2656771"/>
            <a:ext cx="11018520" cy="4012477"/>
            <a:chOff x="667345" y="2608976"/>
            <a:chExt cx="11018520" cy="40124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F31A8E-B85A-4665-8FE5-9A7E3F69F090}"/>
                </a:ext>
              </a:extLst>
            </p:cNvPr>
            <p:cNvSpPr/>
            <p:nvPr/>
          </p:nvSpPr>
          <p:spPr bwMode="auto">
            <a:xfrm>
              <a:off x="667345" y="2608976"/>
              <a:ext cx="11018520" cy="4012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901D97-8AE3-4153-AF32-68724E912238}"/>
                </a:ext>
              </a:extLst>
            </p:cNvPr>
            <p:cNvGrpSpPr/>
            <p:nvPr/>
          </p:nvGrpSpPr>
          <p:grpSpPr>
            <a:xfrm>
              <a:off x="4588446" y="3928473"/>
              <a:ext cx="5832759" cy="2349496"/>
              <a:chOff x="5838406" y="3865688"/>
              <a:chExt cx="5832759" cy="234949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D9C971A-8338-4EC3-BFDE-51019BDF63FE}"/>
                  </a:ext>
                </a:extLst>
              </p:cNvPr>
              <p:cNvGrpSpPr/>
              <p:nvPr/>
            </p:nvGrpSpPr>
            <p:grpSpPr>
              <a:xfrm>
                <a:off x="5838406" y="3865688"/>
                <a:ext cx="5832759" cy="2349496"/>
                <a:chOff x="5149274" y="3727143"/>
                <a:chExt cx="5832759" cy="234949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28B1F0C-F13D-4B35-AFF8-EEA482BAD26A}"/>
                    </a:ext>
                  </a:extLst>
                </p:cNvPr>
                <p:cNvSpPr/>
                <p:nvPr/>
              </p:nvSpPr>
              <p:spPr bwMode="auto">
                <a:xfrm>
                  <a:off x="8127997" y="4462020"/>
                  <a:ext cx="2854036" cy="1613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Trapezoid 8">
                  <a:extLst>
                    <a:ext uri="{FF2B5EF4-FFF2-40B4-BE49-F238E27FC236}">
                      <a16:creationId xmlns:a16="http://schemas.microsoft.com/office/drawing/2014/main" id="{2F6D4C16-53B6-4444-A057-A9B3A24B5456}"/>
                    </a:ext>
                  </a:extLst>
                </p:cNvPr>
                <p:cNvSpPr/>
                <p:nvPr/>
              </p:nvSpPr>
              <p:spPr bwMode="auto">
                <a:xfrm>
                  <a:off x="8672942" y="3727143"/>
                  <a:ext cx="1671782" cy="1219200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F2DB192-3A0F-488A-AF65-A2511CCC623D}"/>
                    </a:ext>
                  </a:extLst>
                </p:cNvPr>
                <p:cNvSpPr/>
                <p:nvPr/>
              </p:nvSpPr>
              <p:spPr bwMode="auto">
                <a:xfrm>
                  <a:off x="8303487" y="4477905"/>
                  <a:ext cx="2484447" cy="14509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A9F2F41-24B1-4973-84AE-863C19BBB8E1}"/>
                    </a:ext>
                  </a:extLst>
                </p:cNvPr>
                <p:cNvSpPr/>
                <p:nvPr/>
              </p:nvSpPr>
              <p:spPr bwMode="auto">
                <a:xfrm>
                  <a:off x="5149274" y="4463172"/>
                  <a:ext cx="2854036" cy="1613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" name="Trapezoid 12">
                  <a:extLst>
                    <a:ext uri="{FF2B5EF4-FFF2-40B4-BE49-F238E27FC236}">
                      <a16:creationId xmlns:a16="http://schemas.microsoft.com/office/drawing/2014/main" id="{9D7752D3-B074-4B4F-A6AA-0A159446BF4F}"/>
                    </a:ext>
                  </a:extLst>
                </p:cNvPr>
                <p:cNvSpPr/>
                <p:nvPr/>
              </p:nvSpPr>
              <p:spPr bwMode="auto">
                <a:xfrm>
                  <a:off x="5694219" y="3728295"/>
                  <a:ext cx="1671782" cy="1219200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E0F20DB-1E64-4260-A5B0-092E379E2E5A}"/>
                    </a:ext>
                  </a:extLst>
                </p:cNvPr>
                <p:cNvSpPr/>
                <p:nvPr/>
              </p:nvSpPr>
              <p:spPr bwMode="auto">
                <a:xfrm>
                  <a:off x="5324764" y="4470668"/>
                  <a:ext cx="2484447" cy="14509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80E7B03-4CC4-48A5-BF7B-5E693B2B1CAC}"/>
                    </a:ext>
                  </a:extLst>
                </p:cNvPr>
                <p:cNvSpPr txBox="1"/>
                <p:nvPr/>
              </p:nvSpPr>
              <p:spPr>
                <a:xfrm>
                  <a:off x="6095206" y="3971636"/>
                  <a:ext cx="887485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600" i="1" spc="-70" dirty="0">
                      <a:solidFill>
                        <a:schemeClr val="accent5"/>
                      </a:solidFill>
                    </a:rPr>
                    <a:t>True Activities</a:t>
                  </a:r>
                </a:p>
              </p:txBody>
            </p: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6BBEACE-AF34-46D2-9126-043A6377F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1811" y="4866526"/>
                <a:ext cx="2428875" cy="112395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66582C7-59FD-4B39-9B9D-AC9928874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43288" y="4866526"/>
                <a:ext cx="2400300" cy="1143000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02782BE-4066-4EF7-B648-2C9B46E6B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663"/>
            <a:stretch/>
          </p:blipFill>
          <p:spPr>
            <a:xfrm>
              <a:off x="1908408" y="2835042"/>
              <a:ext cx="8324850" cy="111859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06222A-0307-443C-B7E6-8897BDC38980}"/>
              </a:ext>
            </a:extLst>
          </p:cNvPr>
          <p:cNvGrpSpPr/>
          <p:nvPr/>
        </p:nvGrpSpPr>
        <p:grpSpPr>
          <a:xfrm>
            <a:off x="8442221" y="1366199"/>
            <a:ext cx="3319145" cy="738664"/>
            <a:chOff x="9012672" y="1182255"/>
            <a:chExt cx="3319145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9B00AE-CDD9-4017-A1EE-5F7BF20F6593}"/>
                </a:ext>
              </a:extLst>
            </p:cNvPr>
            <p:cNvSpPr txBox="1"/>
            <p:nvPr/>
          </p:nvSpPr>
          <p:spPr>
            <a:xfrm>
              <a:off x="9736141" y="1182255"/>
              <a:ext cx="259567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spc="-70" dirty="0" err="1"/>
                <a:t>PauseAzureSQLDW</a:t>
              </a:r>
              <a:endParaRPr lang="en-US" sz="2400" spc="-70" dirty="0"/>
            </a:p>
            <a:p>
              <a:r>
                <a:rPr lang="en-US" sz="2400" spc="-70" dirty="0">
                  <a:gradFill>
                    <a:gsLst>
                      <a:gs pos="2917">
                        <a:schemeClr val="bg2"/>
                      </a:gs>
                      <a:gs pos="95000">
                        <a:schemeClr val="bg2"/>
                      </a:gs>
                    </a:gsLst>
                    <a:lin ang="5400000" scaled="0"/>
                  </a:gradFill>
                  <a:hlinkClick r:id="rId6"/>
                </a:rPr>
                <a:t>code sample</a:t>
              </a:r>
              <a:endParaRPr lang="en-US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E884CF-E32A-4FDA-8E83-C45368B68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672" y="1266925"/>
              <a:ext cx="649581" cy="649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08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DW from CLI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65016"/>
          </a:xfrm>
        </p:spPr>
        <p:txBody>
          <a:bodyPr/>
          <a:lstStyle/>
          <a:p>
            <a:r>
              <a:rPr lang="en-US" dirty="0"/>
              <a:t>If running in Azure VM, enable Managed Service Identity (MSI)</a:t>
            </a:r>
          </a:p>
          <a:p>
            <a:r>
              <a:rPr lang="en-US" dirty="0">
                <a:hlinkClick r:id="rId3"/>
              </a:rPr>
              <a:t>Grant</a:t>
            </a:r>
            <a:r>
              <a:rPr lang="en-US" dirty="0"/>
              <a:t> Contributor permissions to Azure SQL Server to MSI</a:t>
            </a:r>
          </a:p>
          <a:p>
            <a:r>
              <a:rPr lang="en-US" dirty="0">
                <a:hlinkClick r:id="rId4"/>
              </a:rPr>
              <a:t>Azure CLI</a:t>
            </a:r>
            <a:r>
              <a:rPr lang="en-US" dirty="0"/>
              <a:t> can auth with no password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6AEF96-12F7-41AD-B65D-FB884BF0C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028" y="3616334"/>
            <a:ext cx="5410200" cy="3381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1DFEB9-E37E-4342-87BF-D7238E2CC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0150" y="2335221"/>
            <a:ext cx="2667000" cy="2971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B159D0-72AF-4777-A916-272B47DC8A83}"/>
              </a:ext>
            </a:extLst>
          </p:cNvPr>
          <p:cNvSpPr/>
          <p:nvPr/>
        </p:nvSpPr>
        <p:spPr>
          <a:xfrm>
            <a:off x="704286" y="3324812"/>
            <a:ext cx="77369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call </a:t>
            </a:r>
            <a:r>
              <a:rPr lang="en-US" sz="2400" dirty="0" err="1">
                <a:latin typeface="Consolas" panose="020B0609020204030204" pitchFamily="49" charset="0"/>
              </a:rPr>
              <a:t>az</a:t>
            </a:r>
            <a:r>
              <a:rPr lang="en-US" sz="2400" dirty="0">
                <a:latin typeface="Consolas" panose="020B0609020204030204" pitchFamily="49" charset="0"/>
              </a:rPr>
              <a:t> login --identity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call </a:t>
            </a:r>
            <a:r>
              <a:rPr lang="en-US" sz="2400" dirty="0" err="1">
                <a:latin typeface="Consolas" panose="020B0609020204030204" pitchFamily="49" charset="0"/>
              </a:rPr>
              <a:t>az</a:t>
            </a:r>
            <a:r>
              <a:rPr lang="en-US" sz="2400" dirty="0">
                <a:latin typeface="Consolas" panose="020B0609020204030204" pitchFamily="49" charset="0"/>
              </a:rPr>
              <a:t> account set -s &lt;</a:t>
            </a:r>
            <a:r>
              <a:rPr lang="en-US" sz="2400" dirty="0" err="1">
                <a:latin typeface="Consolas" panose="020B0609020204030204" pitchFamily="49" charset="0"/>
              </a:rPr>
              <a:t>subscription_id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call </a:t>
            </a:r>
            <a:r>
              <a:rPr lang="en-US" sz="2400" dirty="0" err="1">
                <a:latin typeface="Consolas" panose="020B0609020204030204" pitchFamily="49" charset="0"/>
              </a:rPr>
              <a:t>az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sql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dw</a:t>
            </a:r>
            <a:r>
              <a:rPr lang="en-US" sz="2400" dirty="0">
                <a:latin typeface="Consolas" panose="020B0609020204030204" pitchFamily="49" charset="0"/>
              </a:rPr>
              <a:t> resume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--resource-group &lt;</a:t>
            </a:r>
            <a:r>
              <a:rPr lang="en-US" sz="2400" dirty="0" err="1">
                <a:latin typeface="Consolas" panose="020B0609020204030204" pitchFamily="49" charset="0"/>
              </a:rPr>
              <a:t>resource_group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--server &lt;server&gt;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--name &lt;database&gt;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1747C1-CEB2-4845-9B7C-744016AABCC9}"/>
              </a:ext>
            </a:extLst>
          </p:cNvPr>
          <p:cNvGrpSpPr/>
          <p:nvPr/>
        </p:nvGrpSpPr>
        <p:grpSpPr>
          <a:xfrm>
            <a:off x="9088173" y="388015"/>
            <a:ext cx="3498109" cy="738664"/>
            <a:chOff x="9012672" y="1182255"/>
            <a:chExt cx="3498109" cy="7386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86ABC5-AC5A-44E7-8E05-06A32A142198}"/>
                </a:ext>
              </a:extLst>
            </p:cNvPr>
            <p:cNvSpPr txBox="1"/>
            <p:nvPr/>
          </p:nvSpPr>
          <p:spPr>
            <a:xfrm>
              <a:off x="9736141" y="1182255"/>
              <a:ext cx="277464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spc="-70" dirty="0"/>
                <a:t>resumeDW.bat</a:t>
              </a:r>
            </a:p>
            <a:p>
              <a:r>
                <a:rPr lang="en-US" sz="2400" spc="-70" dirty="0">
                  <a:gradFill>
                    <a:gsLst>
                      <a:gs pos="2917">
                        <a:schemeClr val="bg2"/>
                      </a:gs>
                      <a:gs pos="95000">
                        <a:schemeClr val="bg2"/>
                      </a:gs>
                    </a:gsLst>
                    <a:lin ang="5400000" scaled="0"/>
                  </a:gradFill>
                  <a:hlinkClick r:id="rId7"/>
                </a:rPr>
                <a:t>code sample</a:t>
              </a:r>
              <a:endParaRPr lang="en-US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0552AE-99D4-4469-AB02-9C4AEEE53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672" y="1266925"/>
              <a:ext cx="649581" cy="64958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65C97FE-530E-40F7-A098-EFBD94E8007E}"/>
              </a:ext>
            </a:extLst>
          </p:cNvPr>
          <p:cNvSpPr/>
          <p:nvPr/>
        </p:nvSpPr>
        <p:spPr>
          <a:xfrm>
            <a:off x="704286" y="6057435"/>
            <a:ext cx="64309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/>
              <a:t>TIP</a:t>
            </a:r>
            <a:r>
              <a:rPr lang="en-US" sz="2000" i="1" dirty="0"/>
              <a:t>: Without “call” the Windows .bat will stop after line 1</a:t>
            </a:r>
          </a:p>
        </p:txBody>
      </p:sp>
    </p:spTree>
    <p:extLst>
      <p:ext uri="{BB962C8B-B14F-4D97-AF65-F5344CB8AC3E}">
        <p14:creationId xmlns:p14="http://schemas.microsoft.com/office/powerpoint/2010/main" val="229413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Rotate Keys with Azure Automation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861774"/>
          </a:xfrm>
        </p:spPr>
        <p:txBody>
          <a:bodyPr/>
          <a:lstStyle/>
          <a:p>
            <a:r>
              <a:rPr lang="en-US" dirty="0"/>
              <a:t>Changes SQL passwords and storage keys; updates Azure Key Vault, Azure Analysis Services, and </a:t>
            </a:r>
            <a:r>
              <a:rPr lang="en-US" dirty="0" err="1"/>
              <a:t>Polybase</a:t>
            </a:r>
            <a:r>
              <a:rPr lang="en-US" dirty="0"/>
              <a:t> database scoped credential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1747C1-CEB2-4845-9B7C-744016AABCC9}"/>
              </a:ext>
            </a:extLst>
          </p:cNvPr>
          <p:cNvGrpSpPr/>
          <p:nvPr/>
        </p:nvGrpSpPr>
        <p:grpSpPr>
          <a:xfrm>
            <a:off x="9088173" y="388015"/>
            <a:ext cx="3498109" cy="738664"/>
            <a:chOff x="9012672" y="1182255"/>
            <a:chExt cx="3498109" cy="7386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86ABC5-AC5A-44E7-8E05-06A32A142198}"/>
                </a:ext>
              </a:extLst>
            </p:cNvPr>
            <p:cNvSpPr txBox="1"/>
            <p:nvPr/>
          </p:nvSpPr>
          <p:spPr>
            <a:xfrm>
              <a:off x="9736141" y="1182255"/>
              <a:ext cx="277464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spc="-70" dirty="0"/>
                <a:t>RotateKeys.ps1</a:t>
              </a:r>
            </a:p>
            <a:p>
              <a:r>
                <a:rPr lang="en-US" sz="2400" spc="-70" dirty="0">
                  <a:gradFill>
                    <a:gsLst>
                      <a:gs pos="2917">
                        <a:schemeClr val="bg2"/>
                      </a:gs>
                      <a:gs pos="95000">
                        <a:schemeClr val="bg2"/>
                      </a:gs>
                    </a:gsLst>
                    <a:lin ang="5400000" scaled="0"/>
                  </a:gradFill>
                  <a:hlinkClick r:id="rId3"/>
                </a:rPr>
                <a:t>code sample</a:t>
              </a:r>
              <a:endParaRPr lang="en-US" sz="2400" spc="-70" dirty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0552AE-99D4-4469-AB02-9C4AEEE53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672" y="1266925"/>
              <a:ext cx="649581" cy="64958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6AC769-79F5-40D7-9C84-F96F7BB5CE0D}"/>
              </a:ext>
            </a:extLst>
          </p:cNvPr>
          <p:cNvGrpSpPr/>
          <p:nvPr/>
        </p:nvGrpSpPr>
        <p:grpSpPr>
          <a:xfrm>
            <a:off x="4214295" y="3887047"/>
            <a:ext cx="2113878" cy="627497"/>
            <a:chOff x="403758" y="2793207"/>
            <a:chExt cx="2113878" cy="6274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375503-BB53-4D48-8227-A8C01CD4FD37}"/>
                </a:ext>
              </a:extLst>
            </p:cNvPr>
            <p:cNvSpPr txBox="1"/>
            <p:nvPr/>
          </p:nvSpPr>
          <p:spPr>
            <a:xfrm>
              <a:off x="403758" y="2793207"/>
              <a:ext cx="2061777" cy="62749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0078D7"/>
              </a:solidFill>
              <a:prstDash val="dash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</a:pPr>
              <a:endParaRPr lang="en-US" sz="1961" kern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EBCF86-8FEA-430B-96CA-0CC670EF4F1C}"/>
                </a:ext>
              </a:extLst>
            </p:cNvPr>
            <p:cNvSpPr txBox="1"/>
            <p:nvPr/>
          </p:nvSpPr>
          <p:spPr>
            <a:xfrm>
              <a:off x="997423" y="2850488"/>
              <a:ext cx="1520213" cy="514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>
                <a:defRPr/>
              </a:pPr>
              <a:r>
                <a:rPr lang="en-US" sz="1372" kern="0" dirty="0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SQL </a:t>
              </a:r>
              <a:br>
                <a:rPr lang="en-US" sz="1372" kern="0" dirty="0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372" kern="0" dirty="0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 Warehouse</a:t>
              </a:r>
            </a:p>
          </p:txBody>
        </p:sp>
        <p:sp>
          <p:nvSpPr>
            <p:cNvPr id="12" name="Freeform 258">
              <a:extLst>
                <a:ext uri="{FF2B5EF4-FFF2-40B4-BE49-F238E27FC236}">
                  <a16:creationId xmlns:a16="http://schemas.microsoft.com/office/drawing/2014/main" id="{A0142FCA-3C32-4361-80D0-C2FD5C5DEFBD}"/>
                </a:ext>
              </a:extLst>
            </p:cNvPr>
            <p:cNvSpPr/>
            <p:nvPr/>
          </p:nvSpPr>
          <p:spPr bwMode="auto">
            <a:xfrm flipH="1">
              <a:off x="489411" y="2870063"/>
              <a:ext cx="489675" cy="468188"/>
            </a:xfrm>
            <a:custGeom>
              <a:avLst/>
              <a:gdLst>
                <a:gd name="connsiteX0" fmla="*/ 144517 w 665158"/>
                <a:gd name="connsiteY0" fmla="*/ 432643 h 635971"/>
                <a:gd name="connsiteX1" fmla="*/ 134794 w 665158"/>
                <a:gd name="connsiteY1" fmla="*/ 438281 h 635971"/>
                <a:gd name="connsiteX2" fmla="*/ 131240 w 665158"/>
                <a:gd name="connsiteY2" fmla="*/ 453701 h 635971"/>
                <a:gd name="connsiteX3" fmla="*/ 135004 w 665158"/>
                <a:gd name="connsiteY3" fmla="*/ 468403 h 635971"/>
                <a:gd name="connsiteX4" fmla="*/ 144883 w 665158"/>
                <a:gd name="connsiteY4" fmla="*/ 473874 h 635971"/>
                <a:gd name="connsiteX5" fmla="*/ 155050 w 665158"/>
                <a:gd name="connsiteY5" fmla="*/ 468458 h 635971"/>
                <a:gd name="connsiteX6" fmla="*/ 158788 w 665158"/>
                <a:gd name="connsiteY6" fmla="*/ 453369 h 635971"/>
                <a:gd name="connsiteX7" fmla="*/ 155024 w 665158"/>
                <a:gd name="connsiteY7" fmla="*/ 438059 h 635971"/>
                <a:gd name="connsiteX8" fmla="*/ 144517 w 665158"/>
                <a:gd name="connsiteY8" fmla="*/ 432643 h 635971"/>
                <a:gd name="connsiteX9" fmla="*/ 96733 w 665158"/>
                <a:gd name="connsiteY9" fmla="*/ 413631 h 635971"/>
                <a:gd name="connsiteX10" fmla="*/ 96733 w 665158"/>
                <a:gd name="connsiteY10" fmla="*/ 492888 h 635971"/>
                <a:gd name="connsiteX11" fmla="*/ 48328 w 665158"/>
                <a:gd name="connsiteY11" fmla="*/ 492888 h 635971"/>
                <a:gd name="connsiteX12" fmla="*/ 48328 w 665158"/>
                <a:gd name="connsiteY12" fmla="*/ 474206 h 635971"/>
                <a:gd name="connsiteX13" fmla="*/ 74151 w 665158"/>
                <a:gd name="connsiteY13" fmla="*/ 474206 h 635971"/>
                <a:gd name="connsiteX14" fmla="*/ 74151 w 665158"/>
                <a:gd name="connsiteY14" fmla="*/ 413631 h 635971"/>
                <a:gd name="connsiteX15" fmla="*/ 144308 w 665158"/>
                <a:gd name="connsiteY15" fmla="*/ 412304 h 635971"/>
                <a:gd name="connsiteX16" fmla="*/ 164277 w 665158"/>
                <a:gd name="connsiteY16" fmla="*/ 417582 h 635971"/>
                <a:gd name="connsiteX17" fmla="*/ 177920 w 665158"/>
                <a:gd name="connsiteY17" fmla="*/ 432533 h 635971"/>
                <a:gd name="connsiteX18" fmla="*/ 182782 w 665158"/>
                <a:gd name="connsiteY18" fmla="*/ 454309 h 635971"/>
                <a:gd name="connsiteX19" fmla="*/ 177972 w 665158"/>
                <a:gd name="connsiteY19" fmla="*/ 475007 h 635971"/>
                <a:gd name="connsiteX20" fmla="*/ 164512 w 665158"/>
                <a:gd name="connsiteY20" fmla="*/ 489212 h 635971"/>
                <a:gd name="connsiteX21" fmla="*/ 145301 w 665158"/>
                <a:gd name="connsiteY21" fmla="*/ 494269 h 635971"/>
                <a:gd name="connsiteX22" fmla="*/ 136572 w 665158"/>
                <a:gd name="connsiteY22" fmla="*/ 493329 h 635971"/>
                <a:gd name="connsiteX23" fmla="*/ 127058 w 665158"/>
                <a:gd name="connsiteY23" fmla="*/ 503554 h 635971"/>
                <a:gd name="connsiteX24" fmla="*/ 98726 w 665158"/>
                <a:gd name="connsiteY24" fmla="*/ 503554 h 635971"/>
                <a:gd name="connsiteX25" fmla="*/ 118537 w 665158"/>
                <a:gd name="connsiteY25" fmla="*/ 483325 h 635971"/>
                <a:gd name="connsiteX26" fmla="*/ 107298 w 665158"/>
                <a:gd name="connsiteY26" fmla="*/ 453038 h 635971"/>
                <a:gd name="connsiteX27" fmla="*/ 111924 w 665158"/>
                <a:gd name="connsiteY27" fmla="*/ 431786 h 635971"/>
                <a:gd name="connsiteX28" fmla="*/ 125045 w 665158"/>
                <a:gd name="connsiteY28" fmla="*/ 417362 h 635971"/>
                <a:gd name="connsiteX29" fmla="*/ 144308 w 665158"/>
                <a:gd name="connsiteY29" fmla="*/ 412304 h 635971"/>
                <a:gd name="connsiteX30" fmla="*/ 214235 w 665158"/>
                <a:gd name="connsiteY30" fmla="*/ 412304 h 635971"/>
                <a:gd name="connsiteX31" fmla="*/ 236399 w 665158"/>
                <a:gd name="connsiteY31" fmla="*/ 419185 h 635971"/>
                <a:gd name="connsiteX32" fmla="*/ 244658 w 665158"/>
                <a:gd name="connsiteY32" fmla="*/ 437562 h 635971"/>
                <a:gd name="connsiteX33" fmla="*/ 226571 w 665158"/>
                <a:gd name="connsiteY33" fmla="*/ 461329 h 635971"/>
                <a:gd name="connsiteX34" fmla="*/ 218913 w 665158"/>
                <a:gd name="connsiteY34" fmla="*/ 464811 h 635971"/>
                <a:gd name="connsiteX35" fmla="*/ 215829 w 665158"/>
                <a:gd name="connsiteY35" fmla="*/ 467546 h 635971"/>
                <a:gd name="connsiteX36" fmla="*/ 214810 w 665158"/>
                <a:gd name="connsiteY36" fmla="*/ 470945 h 635971"/>
                <a:gd name="connsiteX37" fmla="*/ 216848 w 665158"/>
                <a:gd name="connsiteY37" fmla="*/ 475063 h 635971"/>
                <a:gd name="connsiteX38" fmla="*/ 222598 w 665158"/>
                <a:gd name="connsiteY38" fmla="*/ 476472 h 635971"/>
                <a:gd name="connsiteX39" fmla="*/ 233210 w 665158"/>
                <a:gd name="connsiteY39" fmla="*/ 474234 h 635971"/>
                <a:gd name="connsiteX40" fmla="*/ 243612 w 665158"/>
                <a:gd name="connsiteY40" fmla="*/ 468348 h 635971"/>
                <a:gd name="connsiteX41" fmla="*/ 243612 w 665158"/>
                <a:gd name="connsiteY41" fmla="*/ 490068 h 635971"/>
                <a:gd name="connsiteX42" fmla="*/ 222076 w 665158"/>
                <a:gd name="connsiteY42" fmla="*/ 494269 h 635971"/>
                <a:gd name="connsiteX43" fmla="*/ 204721 w 665158"/>
                <a:gd name="connsiteY43" fmla="*/ 491395 h 635971"/>
                <a:gd name="connsiteX44" fmla="*/ 193509 w 665158"/>
                <a:gd name="connsiteY44" fmla="*/ 482663 h 635971"/>
                <a:gd name="connsiteX45" fmla="*/ 189509 w 665158"/>
                <a:gd name="connsiteY45" fmla="*/ 468901 h 635971"/>
                <a:gd name="connsiteX46" fmla="*/ 194345 w 665158"/>
                <a:gd name="connsiteY46" fmla="*/ 454862 h 635971"/>
                <a:gd name="connsiteX47" fmla="*/ 210837 w 665158"/>
                <a:gd name="connsiteY47" fmla="*/ 443973 h 635971"/>
                <a:gd name="connsiteX48" fmla="*/ 218600 w 665158"/>
                <a:gd name="connsiteY48" fmla="*/ 439746 h 635971"/>
                <a:gd name="connsiteX49" fmla="*/ 220456 w 665158"/>
                <a:gd name="connsiteY49" fmla="*/ 435628 h 635971"/>
                <a:gd name="connsiteX50" fmla="*/ 218155 w 665158"/>
                <a:gd name="connsiteY50" fmla="*/ 431538 h 635971"/>
                <a:gd name="connsiteX51" fmla="*/ 212091 w 665158"/>
                <a:gd name="connsiteY51" fmla="*/ 430046 h 635971"/>
                <a:gd name="connsiteX52" fmla="*/ 193482 w 665158"/>
                <a:gd name="connsiteY52" fmla="*/ 435517 h 635971"/>
                <a:gd name="connsiteX53" fmla="*/ 193482 w 665158"/>
                <a:gd name="connsiteY53" fmla="*/ 415344 h 635971"/>
                <a:gd name="connsiteX54" fmla="*/ 201036 w 665158"/>
                <a:gd name="connsiteY54" fmla="*/ 413464 h 635971"/>
                <a:gd name="connsiteX55" fmla="*/ 207021 w 665158"/>
                <a:gd name="connsiteY55" fmla="*/ 412635 h 635971"/>
                <a:gd name="connsiteX56" fmla="*/ 214235 w 665158"/>
                <a:gd name="connsiteY56" fmla="*/ 412304 h 635971"/>
                <a:gd name="connsiteX57" fmla="*/ 420744 w 665158"/>
                <a:gd name="connsiteY57" fmla="*/ 354477 h 635971"/>
                <a:gd name="connsiteX58" fmla="*/ 372634 w 665158"/>
                <a:gd name="connsiteY58" fmla="*/ 354477 h 635971"/>
                <a:gd name="connsiteX59" fmla="*/ 372634 w 665158"/>
                <a:gd name="connsiteY59" fmla="*/ 402262 h 635971"/>
                <a:gd name="connsiteX60" fmla="*/ 420744 w 665158"/>
                <a:gd name="connsiteY60" fmla="*/ 402262 h 635971"/>
                <a:gd name="connsiteX61" fmla="*/ 496460 w 665158"/>
                <a:gd name="connsiteY61" fmla="*/ 354477 h 635971"/>
                <a:gd name="connsiteX62" fmla="*/ 448350 w 665158"/>
                <a:gd name="connsiteY62" fmla="*/ 354477 h 635971"/>
                <a:gd name="connsiteX63" fmla="*/ 448350 w 665158"/>
                <a:gd name="connsiteY63" fmla="*/ 402262 h 635971"/>
                <a:gd name="connsiteX64" fmla="*/ 496460 w 665158"/>
                <a:gd name="connsiteY64" fmla="*/ 402262 h 635971"/>
                <a:gd name="connsiteX65" fmla="*/ 572175 w 665158"/>
                <a:gd name="connsiteY65" fmla="*/ 354477 h 635971"/>
                <a:gd name="connsiteX66" fmla="*/ 524065 w 665158"/>
                <a:gd name="connsiteY66" fmla="*/ 354477 h 635971"/>
                <a:gd name="connsiteX67" fmla="*/ 524065 w 665158"/>
                <a:gd name="connsiteY67" fmla="*/ 402262 h 635971"/>
                <a:gd name="connsiteX68" fmla="*/ 572175 w 665158"/>
                <a:gd name="connsiteY68" fmla="*/ 402262 h 635971"/>
                <a:gd name="connsiteX69" fmla="*/ 496460 w 665158"/>
                <a:gd name="connsiteY69" fmla="*/ 287115 h 635971"/>
                <a:gd name="connsiteX70" fmla="*/ 448350 w 665158"/>
                <a:gd name="connsiteY70" fmla="*/ 287115 h 635971"/>
                <a:gd name="connsiteX71" fmla="*/ 448350 w 665158"/>
                <a:gd name="connsiteY71" fmla="*/ 334900 h 635971"/>
                <a:gd name="connsiteX72" fmla="*/ 496460 w 665158"/>
                <a:gd name="connsiteY72" fmla="*/ 334900 h 635971"/>
                <a:gd name="connsiteX73" fmla="*/ 572175 w 665158"/>
                <a:gd name="connsiteY73" fmla="*/ 287115 h 635971"/>
                <a:gd name="connsiteX74" fmla="*/ 524065 w 665158"/>
                <a:gd name="connsiteY74" fmla="*/ 287115 h 635971"/>
                <a:gd name="connsiteX75" fmla="*/ 524065 w 665158"/>
                <a:gd name="connsiteY75" fmla="*/ 334900 h 635971"/>
                <a:gd name="connsiteX76" fmla="*/ 572175 w 665158"/>
                <a:gd name="connsiteY76" fmla="*/ 334900 h 635971"/>
                <a:gd name="connsiteX77" fmla="*/ 146493 w 665158"/>
                <a:gd name="connsiteY77" fmla="*/ 261457 h 635971"/>
                <a:gd name="connsiteX78" fmla="*/ 247609 w 665158"/>
                <a:gd name="connsiteY78" fmla="*/ 292835 h 635971"/>
                <a:gd name="connsiteX79" fmla="*/ 146493 w 665158"/>
                <a:gd name="connsiteY79" fmla="*/ 324213 h 635971"/>
                <a:gd name="connsiteX80" fmla="*/ 45377 w 665158"/>
                <a:gd name="connsiteY80" fmla="*/ 292835 h 635971"/>
                <a:gd name="connsiteX81" fmla="*/ 146493 w 665158"/>
                <a:gd name="connsiteY81" fmla="*/ 261457 h 635971"/>
                <a:gd name="connsiteX82" fmla="*/ 146493 w 665158"/>
                <a:gd name="connsiteY82" fmla="*/ 238664 h 635971"/>
                <a:gd name="connsiteX83" fmla="*/ 756 w 665158"/>
                <a:gd name="connsiteY83" fmla="*/ 295386 h 635971"/>
                <a:gd name="connsiteX84" fmla="*/ 224 w 665158"/>
                <a:gd name="connsiteY84" fmla="*/ 299934 h 635971"/>
                <a:gd name="connsiteX85" fmla="*/ 0 w 665158"/>
                <a:gd name="connsiteY85" fmla="*/ 299934 h 635971"/>
                <a:gd name="connsiteX86" fmla="*/ 0 w 665158"/>
                <a:gd name="connsiteY86" fmla="*/ 301846 h 635971"/>
                <a:gd name="connsiteX87" fmla="*/ 0 w 665158"/>
                <a:gd name="connsiteY87" fmla="*/ 572789 h 635971"/>
                <a:gd name="connsiteX88" fmla="*/ 0 w 665158"/>
                <a:gd name="connsiteY88" fmla="*/ 572790 h 635971"/>
                <a:gd name="connsiteX89" fmla="*/ 0 w 665158"/>
                <a:gd name="connsiteY89" fmla="*/ 572791 h 635971"/>
                <a:gd name="connsiteX90" fmla="*/ 0 w 665158"/>
                <a:gd name="connsiteY90" fmla="*/ 574701 h 635971"/>
                <a:gd name="connsiteX91" fmla="*/ 224 w 665158"/>
                <a:gd name="connsiteY91" fmla="*/ 574701 h 635971"/>
                <a:gd name="connsiteX92" fmla="*/ 756 w 665158"/>
                <a:gd name="connsiteY92" fmla="*/ 579250 h 635971"/>
                <a:gd name="connsiteX93" fmla="*/ 146493 w 665158"/>
                <a:gd name="connsiteY93" fmla="*/ 635971 h 635971"/>
                <a:gd name="connsiteX94" fmla="*/ 292229 w 665158"/>
                <a:gd name="connsiteY94" fmla="*/ 579250 h 635971"/>
                <a:gd name="connsiteX95" fmla="*/ 292762 w 665158"/>
                <a:gd name="connsiteY95" fmla="*/ 574701 h 635971"/>
                <a:gd name="connsiteX96" fmla="*/ 292986 w 665158"/>
                <a:gd name="connsiteY96" fmla="*/ 574701 h 635971"/>
                <a:gd name="connsiteX97" fmla="*/ 292986 w 665158"/>
                <a:gd name="connsiteY97" fmla="*/ 572790 h 635971"/>
                <a:gd name="connsiteX98" fmla="*/ 292986 w 665158"/>
                <a:gd name="connsiteY98" fmla="*/ 301846 h 635971"/>
                <a:gd name="connsiteX99" fmla="*/ 292986 w 665158"/>
                <a:gd name="connsiteY99" fmla="*/ 301846 h 635971"/>
                <a:gd name="connsiteX100" fmla="*/ 292986 w 665158"/>
                <a:gd name="connsiteY100" fmla="*/ 301845 h 635971"/>
                <a:gd name="connsiteX101" fmla="*/ 292229 w 665158"/>
                <a:gd name="connsiteY101" fmla="*/ 295386 h 635971"/>
                <a:gd name="connsiteX102" fmla="*/ 146493 w 665158"/>
                <a:gd name="connsiteY102" fmla="*/ 238664 h 635971"/>
                <a:gd name="connsiteX103" fmla="*/ 534317 w 665158"/>
                <a:gd name="connsiteY103" fmla="*/ 219753 h 635971"/>
                <a:gd name="connsiteX104" fmla="*/ 486207 w 665158"/>
                <a:gd name="connsiteY104" fmla="*/ 219753 h 635971"/>
                <a:gd name="connsiteX105" fmla="*/ 486207 w 665158"/>
                <a:gd name="connsiteY105" fmla="*/ 267538 h 635971"/>
                <a:gd name="connsiteX106" fmla="*/ 534317 w 665158"/>
                <a:gd name="connsiteY106" fmla="*/ 267538 h 635971"/>
                <a:gd name="connsiteX107" fmla="*/ 449628 w 665158"/>
                <a:gd name="connsiteY107" fmla="*/ 0 h 635971"/>
                <a:gd name="connsiteX108" fmla="*/ 230694 w 665158"/>
                <a:gd name="connsiteY108" fmla="*/ 119160 h 635971"/>
                <a:gd name="connsiteX109" fmla="*/ 230694 w 665158"/>
                <a:gd name="connsiteY109" fmla="*/ 162466 h 635971"/>
                <a:gd name="connsiteX110" fmla="*/ 272097 w 665158"/>
                <a:gd name="connsiteY110" fmla="*/ 162466 h 635971"/>
                <a:gd name="connsiteX111" fmla="*/ 272097 w 665158"/>
                <a:gd name="connsiteY111" fmla="*/ 251850 h 635971"/>
                <a:gd name="connsiteX112" fmla="*/ 309810 w 665158"/>
                <a:gd name="connsiteY112" fmla="*/ 251850 h 635971"/>
                <a:gd name="connsiteX113" fmla="*/ 309810 w 665158"/>
                <a:gd name="connsiteY113" fmla="*/ 162466 h 635971"/>
                <a:gd name="connsiteX114" fmla="*/ 592776 w 665158"/>
                <a:gd name="connsiteY114" fmla="*/ 162466 h 635971"/>
                <a:gd name="connsiteX115" fmla="*/ 592776 w 665158"/>
                <a:gd name="connsiteY115" fmla="*/ 403380 h 635971"/>
                <a:gd name="connsiteX116" fmla="*/ 639160 w 665158"/>
                <a:gd name="connsiteY116" fmla="*/ 403380 h 635971"/>
                <a:gd name="connsiteX117" fmla="*/ 639160 w 665158"/>
                <a:gd name="connsiteY117" fmla="*/ 162466 h 635971"/>
                <a:gd name="connsiteX118" fmla="*/ 665158 w 665158"/>
                <a:gd name="connsiteY118" fmla="*/ 162466 h 635971"/>
                <a:gd name="connsiteX119" fmla="*/ 665158 w 665158"/>
                <a:gd name="connsiteY119" fmla="*/ 119160 h 63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65158" h="635971">
                  <a:moveTo>
                    <a:pt x="144517" y="432643"/>
                  </a:moveTo>
                  <a:cubicBezTo>
                    <a:pt x="140405" y="432643"/>
                    <a:pt x="137164" y="434522"/>
                    <a:pt x="134794" y="438281"/>
                  </a:cubicBezTo>
                  <a:cubicBezTo>
                    <a:pt x="132425" y="442039"/>
                    <a:pt x="131240" y="447179"/>
                    <a:pt x="131240" y="453701"/>
                  </a:cubicBezTo>
                  <a:cubicBezTo>
                    <a:pt x="131240" y="459854"/>
                    <a:pt x="132494" y="464755"/>
                    <a:pt x="135004" y="468403"/>
                  </a:cubicBezTo>
                  <a:cubicBezTo>
                    <a:pt x="137513" y="472050"/>
                    <a:pt x="140806" y="473874"/>
                    <a:pt x="144883" y="473874"/>
                  </a:cubicBezTo>
                  <a:cubicBezTo>
                    <a:pt x="149169" y="473874"/>
                    <a:pt x="152558" y="472069"/>
                    <a:pt x="155050" y="468458"/>
                  </a:cubicBezTo>
                  <a:cubicBezTo>
                    <a:pt x="157542" y="464847"/>
                    <a:pt x="158788" y="459818"/>
                    <a:pt x="158788" y="453369"/>
                  </a:cubicBezTo>
                  <a:cubicBezTo>
                    <a:pt x="158788" y="446774"/>
                    <a:pt x="157534" y="441671"/>
                    <a:pt x="155024" y="438059"/>
                  </a:cubicBezTo>
                  <a:cubicBezTo>
                    <a:pt x="152515" y="434449"/>
                    <a:pt x="149013" y="432643"/>
                    <a:pt x="144517" y="432643"/>
                  </a:cubicBezTo>
                  <a:close/>
                  <a:moveTo>
                    <a:pt x="96733" y="413631"/>
                  </a:moveTo>
                  <a:lnTo>
                    <a:pt x="96733" y="492888"/>
                  </a:lnTo>
                  <a:lnTo>
                    <a:pt x="48328" y="492888"/>
                  </a:lnTo>
                  <a:lnTo>
                    <a:pt x="48328" y="474206"/>
                  </a:lnTo>
                  <a:lnTo>
                    <a:pt x="74151" y="474206"/>
                  </a:lnTo>
                  <a:lnTo>
                    <a:pt x="74151" y="413631"/>
                  </a:lnTo>
                  <a:close/>
                  <a:moveTo>
                    <a:pt x="144308" y="412304"/>
                  </a:moveTo>
                  <a:cubicBezTo>
                    <a:pt x="151766" y="412304"/>
                    <a:pt x="158422" y="414063"/>
                    <a:pt x="164277" y="417582"/>
                  </a:cubicBezTo>
                  <a:cubicBezTo>
                    <a:pt x="170131" y="421101"/>
                    <a:pt x="174679" y="426085"/>
                    <a:pt x="177920" y="432533"/>
                  </a:cubicBezTo>
                  <a:cubicBezTo>
                    <a:pt x="181161" y="438981"/>
                    <a:pt x="182782" y="446240"/>
                    <a:pt x="182782" y="454309"/>
                  </a:cubicBezTo>
                  <a:cubicBezTo>
                    <a:pt x="182782" y="462010"/>
                    <a:pt x="181178" y="468910"/>
                    <a:pt x="177972" y="475007"/>
                  </a:cubicBezTo>
                  <a:cubicBezTo>
                    <a:pt x="174766" y="481106"/>
                    <a:pt x="170279" y="485841"/>
                    <a:pt x="164512" y="489212"/>
                  </a:cubicBezTo>
                  <a:cubicBezTo>
                    <a:pt x="158744" y="492583"/>
                    <a:pt x="152341" y="494269"/>
                    <a:pt x="145301" y="494269"/>
                  </a:cubicBezTo>
                  <a:cubicBezTo>
                    <a:pt x="142270" y="494269"/>
                    <a:pt x="139359" y="493956"/>
                    <a:pt x="136572" y="493329"/>
                  </a:cubicBezTo>
                  <a:lnTo>
                    <a:pt x="127058" y="503554"/>
                  </a:lnTo>
                  <a:lnTo>
                    <a:pt x="98726" y="503554"/>
                  </a:lnTo>
                  <a:lnTo>
                    <a:pt x="118537" y="483325"/>
                  </a:lnTo>
                  <a:cubicBezTo>
                    <a:pt x="111044" y="475404"/>
                    <a:pt x="107298" y="465308"/>
                    <a:pt x="107298" y="453038"/>
                  </a:cubicBezTo>
                  <a:cubicBezTo>
                    <a:pt x="107298" y="445116"/>
                    <a:pt x="108841" y="438032"/>
                    <a:pt x="111924" y="431786"/>
                  </a:cubicBezTo>
                  <a:cubicBezTo>
                    <a:pt x="115008" y="425541"/>
                    <a:pt x="119382" y="420732"/>
                    <a:pt x="125045" y="417362"/>
                  </a:cubicBezTo>
                  <a:cubicBezTo>
                    <a:pt x="130708" y="413990"/>
                    <a:pt x="137129" y="412304"/>
                    <a:pt x="144308" y="412304"/>
                  </a:cubicBezTo>
                  <a:close/>
                  <a:moveTo>
                    <a:pt x="214235" y="412304"/>
                  </a:moveTo>
                  <a:cubicBezTo>
                    <a:pt x="223505" y="412304"/>
                    <a:pt x="230892" y="414598"/>
                    <a:pt x="236399" y="419185"/>
                  </a:cubicBezTo>
                  <a:cubicBezTo>
                    <a:pt x="241905" y="423772"/>
                    <a:pt x="244658" y="429898"/>
                    <a:pt x="244658" y="437562"/>
                  </a:cubicBezTo>
                  <a:cubicBezTo>
                    <a:pt x="244658" y="448506"/>
                    <a:pt x="238629" y="456428"/>
                    <a:pt x="226571" y="461329"/>
                  </a:cubicBezTo>
                  <a:cubicBezTo>
                    <a:pt x="222842" y="462802"/>
                    <a:pt x="220290" y="463963"/>
                    <a:pt x="218913" y="464811"/>
                  </a:cubicBezTo>
                  <a:cubicBezTo>
                    <a:pt x="217537" y="465658"/>
                    <a:pt x="216509" y="466570"/>
                    <a:pt x="215829" y="467546"/>
                  </a:cubicBezTo>
                  <a:cubicBezTo>
                    <a:pt x="215149" y="468522"/>
                    <a:pt x="214810" y="469656"/>
                    <a:pt x="214810" y="470945"/>
                  </a:cubicBezTo>
                  <a:cubicBezTo>
                    <a:pt x="214810" y="472751"/>
                    <a:pt x="215489" y="474123"/>
                    <a:pt x="216848" y="475063"/>
                  </a:cubicBezTo>
                  <a:cubicBezTo>
                    <a:pt x="218208" y="476002"/>
                    <a:pt x="220124" y="476472"/>
                    <a:pt x="222598" y="476472"/>
                  </a:cubicBezTo>
                  <a:cubicBezTo>
                    <a:pt x="225874" y="476472"/>
                    <a:pt x="229411" y="475726"/>
                    <a:pt x="233210" y="474234"/>
                  </a:cubicBezTo>
                  <a:cubicBezTo>
                    <a:pt x="237009" y="472742"/>
                    <a:pt x="240476" y="470780"/>
                    <a:pt x="243612" y="468348"/>
                  </a:cubicBezTo>
                  <a:lnTo>
                    <a:pt x="243612" y="490068"/>
                  </a:lnTo>
                  <a:cubicBezTo>
                    <a:pt x="237096" y="492869"/>
                    <a:pt x="229917" y="494269"/>
                    <a:pt x="222076" y="494269"/>
                  </a:cubicBezTo>
                  <a:cubicBezTo>
                    <a:pt x="215315" y="494269"/>
                    <a:pt x="209530" y="493311"/>
                    <a:pt x="204721" y="491395"/>
                  </a:cubicBezTo>
                  <a:cubicBezTo>
                    <a:pt x="199912" y="489479"/>
                    <a:pt x="196174" y="486568"/>
                    <a:pt x="193509" y="482663"/>
                  </a:cubicBezTo>
                  <a:cubicBezTo>
                    <a:pt x="190842" y="478756"/>
                    <a:pt x="189509" y="474169"/>
                    <a:pt x="189509" y="468901"/>
                  </a:cubicBezTo>
                  <a:cubicBezTo>
                    <a:pt x="189509" y="463484"/>
                    <a:pt x="191121" y="458804"/>
                    <a:pt x="194345" y="454862"/>
                  </a:cubicBezTo>
                  <a:cubicBezTo>
                    <a:pt x="197568" y="450919"/>
                    <a:pt x="203065" y="447290"/>
                    <a:pt x="210837" y="443973"/>
                  </a:cubicBezTo>
                  <a:cubicBezTo>
                    <a:pt x="214775" y="442242"/>
                    <a:pt x="217363" y="440833"/>
                    <a:pt x="218600" y="439746"/>
                  </a:cubicBezTo>
                  <a:cubicBezTo>
                    <a:pt x="219837" y="438659"/>
                    <a:pt x="220456" y="437286"/>
                    <a:pt x="220456" y="435628"/>
                  </a:cubicBezTo>
                  <a:cubicBezTo>
                    <a:pt x="220456" y="433896"/>
                    <a:pt x="219689" y="432533"/>
                    <a:pt x="218155" y="431538"/>
                  </a:cubicBezTo>
                  <a:cubicBezTo>
                    <a:pt x="216622" y="430543"/>
                    <a:pt x="214601" y="430046"/>
                    <a:pt x="212091" y="430046"/>
                  </a:cubicBezTo>
                  <a:cubicBezTo>
                    <a:pt x="205993" y="430046"/>
                    <a:pt x="199790" y="431870"/>
                    <a:pt x="193482" y="435517"/>
                  </a:cubicBezTo>
                  <a:lnTo>
                    <a:pt x="193482" y="415344"/>
                  </a:lnTo>
                  <a:cubicBezTo>
                    <a:pt x="196723" y="414423"/>
                    <a:pt x="199241" y="413796"/>
                    <a:pt x="201036" y="413464"/>
                  </a:cubicBezTo>
                  <a:cubicBezTo>
                    <a:pt x="202830" y="413133"/>
                    <a:pt x="204825" y="412857"/>
                    <a:pt x="207021" y="412635"/>
                  </a:cubicBezTo>
                  <a:cubicBezTo>
                    <a:pt x="209217" y="412414"/>
                    <a:pt x="211621" y="412304"/>
                    <a:pt x="214235" y="412304"/>
                  </a:cubicBezTo>
                  <a:close/>
                  <a:moveTo>
                    <a:pt x="420744" y="354477"/>
                  </a:moveTo>
                  <a:lnTo>
                    <a:pt x="372634" y="354477"/>
                  </a:lnTo>
                  <a:lnTo>
                    <a:pt x="372634" y="402262"/>
                  </a:lnTo>
                  <a:lnTo>
                    <a:pt x="420744" y="402262"/>
                  </a:lnTo>
                  <a:close/>
                  <a:moveTo>
                    <a:pt x="496460" y="354477"/>
                  </a:moveTo>
                  <a:lnTo>
                    <a:pt x="448350" y="354477"/>
                  </a:lnTo>
                  <a:lnTo>
                    <a:pt x="448350" y="402262"/>
                  </a:lnTo>
                  <a:lnTo>
                    <a:pt x="496460" y="402262"/>
                  </a:lnTo>
                  <a:close/>
                  <a:moveTo>
                    <a:pt x="572175" y="354477"/>
                  </a:moveTo>
                  <a:lnTo>
                    <a:pt x="524065" y="354477"/>
                  </a:lnTo>
                  <a:lnTo>
                    <a:pt x="524065" y="402262"/>
                  </a:lnTo>
                  <a:lnTo>
                    <a:pt x="572175" y="402262"/>
                  </a:lnTo>
                  <a:close/>
                  <a:moveTo>
                    <a:pt x="496460" y="287115"/>
                  </a:moveTo>
                  <a:lnTo>
                    <a:pt x="448350" y="287115"/>
                  </a:lnTo>
                  <a:lnTo>
                    <a:pt x="448350" y="334900"/>
                  </a:lnTo>
                  <a:lnTo>
                    <a:pt x="496460" y="334900"/>
                  </a:lnTo>
                  <a:close/>
                  <a:moveTo>
                    <a:pt x="572175" y="287115"/>
                  </a:moveTo>
                  <a:lnTo>
                    <a:pt x="524065" y="287115"/>
                  </a:lnTo>
                  <a:lnTo>
                    <a:pt x="524065" y="334900"/>
                  </a:lnTo>
                  <a:lnTo>
                    <a:pt x="572175" y="334900"/>
                  </a:lnTo>
                  <a:close/>
                  <a:moveTo>
                    <a:pt x="146493" y="261457"/>
                  </a:moveTo>
                  <a:cubicBezTo>
                    <a:pt x="202338" y="261457"/>
                    <a:pt x="247609" y="275505"/>
                    <a:pt x="247609" y="292835"/>
                  </a:cubicBezTo>
                  <a:cubicBezTo>
                    <a:pt x="247609" y="310165"/>
                    <a:pt x="202338" y="324213"/>
                    <a:pt x="146493" y="324213"/>
                  </a:cubicBezTo>
                  <a:cubicBezTo>
                    <a:pt x="90648" y="324213"/>
                    <a:pt x="45377" y="310165"/>
                    <a:pt x="45377" y="292835"/>
                  </a:cubicBezTo>
                  <a:cubicBezTo>
                    <a:pt x="45377" y="275505"/>
                    <a:pt x="90648" y="261457"/>
                    <a:pt x="146493" y="261457"/>
                  </a:cubicBezTo>
                  <a:close/>
                  <a:moveTo>
                    <a:pt x="146493" y="238664"/>
                  </a:moveTo>
                  <a:cubicBezTo>
                    <a:pt x="70644" y="238664"/>
                    <a:pt x="8258" y="263526"/>
                    <a:pt x="756" y="295386"/>
                  </a:cubicBezTo>
                  <a:lnTo>
                    <a:pt x="224" y="299934"/>
                  </a:lnTo>
                  <a:lnTo>
                    <a:pt x="0" y="299934"/>
                  </a:lnTo>
                  <a:lnTo>
                    <a:pt x="0" y="301846"/>
                  </a:lnTo>
                  <a:cubicBezTo>
                    <a:pt x="0" y="347321"/>
                    <a:pt x="0" y="527632"/>
                    <a:pt x="0" y="572789"/>
                  </a:cubicBezTo>
                  <a:lnTo>
                    <a:pt x="0" y="572790"/>
                  </a:lnTo>
                  <a:lnTo>
                    <a:pt x="0" y="572791"/>
                  </a:lnTo>
                  <a:lnTo>
                    <a:pt x="0" y="574701"/>
                  </a:lnTo>
                  <a:lnTo>
                    <a:pt x="224" y="574701"/>
                  </a:lnTo>
                  <a:lnTo>
                    <a:pt x="756" y="579250"/>
                  </a:lnTo>
                  <a:cubicBezTo>
                    <a:pt x="8258" y="611109"/>
                    <a:pt x="70644" y="635971"/>
                    <a:pt x="146493" y="635971"/>
                  </a:cubicBezTo>
                  <a:cubicBezTo>
                    <a:pt x="222342" y="635971"/>
                    <a:pt x="284727" y="611109"/>
                    <a:pt x="292229" y="579250"/>
                  </a:cubicBezTo>
                  <a:lnTo>
                    <a:pt x="292762" y="574701"/>
                  </a:lnTo>
                  <a:lnTo>
                    <a:pt x="292986" y="574701"/>
                  </a:lnTo>
                  <a:lnTo>
                    <a:pt x="292986" y="572790"/>
                  </a:lnTo>
                  <a:lnTo>
                    <a:pt x="292986" y="301846"/>
                  </a:lnTo>
                  <a:lnTo>
                    <a:pt x="292986" y="301846"/>
                  </a:lnTo>
                  <a:lnTo>
                    <a:pt x="292986" y="301845"/>
                  </a:lnTo>
                  <a:lnTo>
                    <a:pt x="292229" y="295386"/>
                  </a:lnTo>
                  <a:cubicBezTo>
                    <a:pt x="284728" y="263526"/>
                    <a:pt x="222342" y="238664"/>
                    <a:pt x="146493" y="238664"/>
                  </a:cubicBezTo>
                  <a:close/>
                  <a:moveTo>
                    <a:pt x="534317" y="219753"/>
                  </a:moveTo>
                  <a:lnTo>
                    <a:pt x="486207" y="219753"/>
                  </a:lnTo>
                  <a:lnTo>
                    <a:pt x="486207" y="267538"/>
                  </a:lnTo>
                  <a:lnTo>
                    <a:pt x="534317" y="267538"/>
                  </a:lnTo>
                  <a:close/>
                  <a:moveTo>
                    <a:pt x="449628" y="0"/>
                  </a:moveTo>
                  <a:lnTo>
                    <a:pt x="230694" y="119160"/>
                  </a:lnTo>
                  <a:lnTo>
                    <a:pt x="230694" y="162466"/>
                  </a:lnTo>
                  <a:lnTo>
                    <a:pt x="272097" y="162466"/>
                  </a:lnTo>
                  <a:lnTo>
                    <a:pt x="272097" y="251850"/>
                  </a:lnTo>
                  <a:lnTo>
                    <a:pt x="309810" y="251850"/>
                  </a:lnTo>
                  <a:lnTo>
                    <a:pt x="309810" y="162466"/>
                  </a:lnTo>
                  <a:lnTo>
                    <a:pt x="592776" y="162466"/>
                  </a:lnTo>
                  <a:lnTo>
                    <a:pt x="592776" y="403380"/>
                  </a:lnTo>
                  <a:lnTo>
                    <a:pt x="639160" y="403380"/>
                  </a:lnTo>
                  <a:lnTo>
                    <a:pt x="639160" y="162466"/>
                  </a:lnTo>
                  <a:lnTo>
                    <a:pt x="665158" y="162466"/>
                  </a:lnTo>
                  <a:lnTo>
                    <a:pt x="665158" y="11916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D411E7-8364-44B8-86D9-91D9ECE48302}"/>
              </a:ext>
            </a:extLst>
          </p:cNvPr>
          <p:cNvGrpSpPr/>
          <p:nvPr/>
        </p:nvGrpSpPr>
        <p:grpSpPr>
          <a:xfrm>
            <a:off x="835029" y="5016030"/>
            <a:ext cx="2113878" cy="627497"/>
            <a:chOff x="2837884" y="5422503"/>
            <a:chExt cx="2113878" cy="6274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42CDA5-A321-4F98-AC65-7B1118DA7196}"/>
                </a:ext>
              </a:extLst>
            </p:cNvPr>
            <p:cNvGrpSpPr/>
            <p:nvPr/>
          </p:nvGrpSpPr>
          <p:grpSpPr>
            <a:xfrm>
              <a:off x="2837884" y="5422503"/>
              <a:ext cx="2113878" cy="627497"/>
              <a:chOff x="403758" y="2793207"/>
              <a:chExt cx="2113878" cy="6274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DB790-4980-4D44-A522-CCF812818F13}"/>
                  </a:ext>
                </a:extLst>
              </p:cNvPr>
              <p:cNvSpPr txBox="1"/>
              <p:nvPr/>
            </p:nvSpPr>
            <p:spPr>
              <a:xfrm>
                <a:off x="403758" y="2793207"/>
                <a:ext cx="2061777" cy="6274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896386">
                  <a:lnSpc>
                    <a:spcPct val="90000"/>
                  </a:lnSpc>
                  <a:spcAft>
                    <a:spcPts val="588"/>
                  </a:spcAft>
                </a:pPr>
                <a:endParaRPr lang="en-US" sz="1961" kern="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7D288A-D9BE-4C95-A002-132DA545BDFD}"/>
                  </a:ext>
                </a:extLst>
              </p:cNvPr>
              <p:cNvSpPr txBox="1"/>
              <p:nvPr/>
            </p:nvSpPr>
            <p:spPr>
              <a:xfrm>
                <a:off x="997423" y="2850488"/>
                <a:ext cx="1520213" cy="514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96386">
                  <a:defRPr/>
                </a:pPr>
                <a:r>
                  <a:rPr lang="en-US" sz="1372" kern="0" dirty="0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Azure Key</a:t>
                </a:r>
              </a:p>
              <a:p>
                <a:pPr defTabSz="896386">
                  <a:defRPr/>
                </a:pPr>
                <a:r>
                  <a:rPr lang="en-US" sz="1372" kern="0" dirty="0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Vault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65BD8F-7D5C-41FB-B0D5-71220D41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357" y="5486600"/>
              <a:ext cx="507184" cy="507184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8E970B-E68C-4126-A84E-1D1A3AB97F5A}"/>
              </a:ext>
            </a:extLst>
          </p:cNvPr>
          <p:cNvGrpSpPr/>
          <p:nvPr/>
        </p:nvGrpSpPr>
        <p:grpSpPr>
          <a:xfrm>
            <a:off x="835029" y="3887048"/>
            <a:ext cx="2113878" cy="627497"/>
            <a:chOff x="4443069" y="4228905"/>
            <a:chExt cx="2113878" cy="62749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7FBD2D-C1C8-4C5A-BE1C-97761A2CD9B5}"/>
                </a:ext>
              </a:extLst>
            </p:cNvPr>
            <p:cNvGrpSpPr/>
            <p:nvPr/>
          </p:nvGrpSpPr>
          <p:grpSpPr>
            <a:xfrm>
              <a:off x="4443069" y="4228905"/>
              <a:ext cx="2113878" cy="627497"/>
              <a:chOff x="403758" y="2793207"/>
              <a:chExt cx="2113878" cy="62749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61BDEB-3DC6-4E1F-90FB-D3ACF268A36F}"/>
                  </a:ext>
                </a:extLst>
              </p:cNvPr>
              <p:cNvSpPr txBox="1"/>
              <p:nvPr/>
            </p:nvSpPr>
            <p:spPr>
              <a:xfrm>
                <a:off x="403758" y="2793207"/>
                <a:ext cx="2061777" cy="6274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896386">
                  <a:lnSpc>
                    <a:spcPct val="90000"/>
                  </a:lnSpc>
                  <a:spcAft>
                    <a:spcPts val="588"/>
                  </a:spcAft>
                </a:pPr>
                <a:endParaRPr lang="en-US" sz="1961" kern="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D71593-8EF7-4F71-813F-109FE2D54916}"/>
                  </a:ext>
                </a:extLst>
              </p:cNvPr>
              <p:cNvSpPr txBox="1"/>
              <p:nvPr/>
            </p:nvSpPr>
            <p:spPr>
              <a:xfrm>
                <a:off x="997423" y="2850488"/>
                <a:ext cx="1520213" cy="514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96386">
                  <a:defRPr/>
                </a:pPr>
                <a:r>
                  <a:rPr lang="en-US" sz="1372" kern="0" dirty="0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Azure Blob</a:t>
                </a:r>
              </a:p>
              <a:p>
                <a:pPr defTabSz="896386">
                  <a:defRPr/>
                </a:pPr>
                <a:r>
                  <a:rPr lang="en-US" sz="1372" kern="0" dirty="0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Storage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57B4A9A-5864-4A90-AD3A-C45CE445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170" y="4279088"/>
              <a:ext cx="542235" cy="535191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742DA1-ADCD-4E0F-81D3-51DECCF1C483}"/>
              </a:ext>
            </a:extLst>
          </p:cNvPr>
          <p:cNvGrpSpPr/>
          <p:nvPr/>
        </p:nvGrpSpPr>
        <p:grpSpPr>
          <a:xfrm>
            <a:off x="7645663" y="3793346"/>
            <a:ext cx="2165979" cy="822960"/>
            <a:chOff x="6254479" y="3285865"/>
            <a:chExt cx="2165979" cy="8229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DBAC7-CC73-4D5D-BBA7-CC4C005724E2}"/>
                </a:ext>
              </a:extLst>
            </p:cNvPr>
            <p:cNvGrpSpPr/>
            <p:nvPr/>
          </p:nvGrpSpPr>
          <p:grpSpPr>
            <a:xfrm>
              <a:off x="6306580" y="3387964"/>
              <a:ext cx="2113878" cy="627497"/>
              <a:chOff x="403758" y="2793207"/>
              <a:chExt cx="2113878" cy="62749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4657974-062D-4551-B9B6-32D6F732DC62}"/>
                  </a:ext>
                </a:extLst>
              </p:cNvPr>
              <p:cNvSpPr txBox="1"/>
              <p:nvPr/>
            </p:nvSpPr>
            <p:spPr>
              <a:xfrm>
                <a:off x="403758" y="2793207"/>
                <a:ext cx="2061777" cy="6274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896386">
                  <a:lnSpc>
                    <a:spcPct val="90000"/>
                  </a:lnSpc>
                  <a:spcAft>
                    <a:spcPts val="588"/>
                  </a:spcAft>
                </a:pPr>
                <a:endParaRPr lang="en-US" sz="1961" kern="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9C2817-3E10-4B46-9BA0-6FACCB22C88A}"/>
                  </a:ext>
                </a:extLst>
              </p:cNvPr>
              <p:cNvSpPr txBox="1"/>
              <p:nvPr/>
            </p:nvSpPr>
            <p:spPr>
              <a:xfrm>
                <a:off x="997423" y="2850488"/>
                <a:ext cx="1520213" cy="514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96386">
                  <a:defRPr/>
                </a:pPr>
                <a:r>
                  <a:rPr lang="en-US" sz="1372" kern="0" dirty="0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Azure Analysis</a:t>
                </a:r>
              </a:p>
              <a:p>
                <a:pPr defTabSz="896386">
                  <a:defRPr/>
                </a:pPr>
                <a:r>
                  <a:rPr lang="en-US" sz="1372" kern="0" dirty="0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Services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F274E2-AA59-41E3-99D7-80C2B0EE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479" y="3285865"/>
              <a:ext cx="822960" cy="82296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CF7576-622A-4071-BD70-9EA18400E2B5}"/>
              </a:ext>
            </a:extLst>
          </p:cNvPr>
          <p:cNvGrpSpPr/>
          <p:nvPr/>
        </p:nvGrpSpPr>
        <p:grpSpPr>
          <a:xfrm>
            <a:off x="4214295" y="2759889"/>
            <a:ext cx="2113878" cy="627497"/>
            <a:chOff x="4214295" y="2759889"/>
            <a:chExt cx="2113878" cy="62749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976968F-19C2-4A01-BE31-D90AEC83917F}"/>
                </a:ext>
              </a:extLst>
            </p:cNvPr>
            <p:cNvGrpSpPr/>
            <p:nvPr/>
          </p:nvGrpSpPr>
          <p:grpSpPr>
            <a:xfrm>
              <a:off x="4214295" y="2759889"/>
              <a:ext cx="2113878" cy="627497"/>
              <a:chOff x="403758" y="2793207"/>
              <a:chExt cx="2113878" cy="62749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6C387D-CA92-469F-8A88-2E5E4248DBE8}"/>
                  </a:ext>
                </a:extLst>
              </p:cNvPr>
              <p:cNvSpPr txBox="1"/>
              <p:nvPr/>
            </p:nvSpPr>
            <p:spPr>
              <a:xfrm>
                <a:off x="403758" y="2793207"/>
                <a:ext cx="2061777" cy="6274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896386">
                  <a:lnSpc>
                    <a:spcPct val="90000"/>
                  </a:lnSpc>
                  <a:spcAft>
                    <a:spcPts val="588"/>
                  </a:spcAft>
                </a:pPr>
                <a:endParaRPr lang="en-US" sz="1961" kern="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DA3986-6D67-492C-850C-C307501974BC}"/>
                  </a:ext>
                </a:extLst>
              </p:cNvPr>
              <p:cNvSpPr txBox="1"/>
              <p:nvPr/>
            </p:nvSpPr>
            <p:spPr>
              <a:xfrm>
                <a:off x="997423" y="2850488"/>
                <a:ext cx="1520213" cy="514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96386">
                  <a:defRPr/>
                </a:pPr>
                <a:r>
                  <a:rPr lang="en-US" sz="1372" kern="0" dirty="0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Azure</a:t>
                </a:r>
              </a:p>
              <a:p>
                <a:pPr defTabSz="896386">
                  <a:defRPr/>
                </a:pPr>
                <a:r>
                  <a:rPr lang="en-US" sz="1372" kern="0" dirty="0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Automation</a:t>
                </a: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C09DCAE-D240-4F01-B711-142930FAD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59391" y="2828324"/>
              <a:ext cx="503474" cy="503474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9FAA7A2-195B-4120-9AE8-4CCAFA1AF1C2}"/>
              </a:ext>
            </a:extLst>
          </p:cNvPr>
          <p:cNvGrpSpPr/>
          <p:nvPr/>
        </p:nvGrpSpPr>
        <p:grpSpPr>
          <a:xfrm>
            <a:off x="4214295" y="5014205"/>
            <a:ext cx="2113878" cy="627497"/>
            <a:chOff x="5553895" y="5510301"/>
            <a:chExt cx="2113878" cy="62749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1CBACCF-022F-4E26-AF82-D880B0446329}"/>
                </a:ext>
              </a:extLst>
            </p:cNvPr>
            <p:cNvGrpSpPr/>
            <p:nvPr/>
          </p:nvGrpSpPr>
          <p:grpSpPr>
            <a:xfrm>
              <a:off x="5553895" y="5510301"/>
              <a:ext cx="2113878" cy="627497"/>
              <a:chOff x="403758" y="2793207"/>
              <a:chExt cx="2113878" cy="62749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6377CD-C97D-4505-B62E-B7405C8C373D}"/>
                  </a:ext>
                </a:extLst>
              </p:cNvPr>
              <p:cNvSpPr txBox="1"/>
              <p:nvPr/>
            </p:nvSpPr>
            <p:spPr>
              <a:xfrm>
                <a:off x="403758" y="2793207"/>
                <a:ext cx="2061777" cy="6274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896386">
                  <a:lnSpc>
                    <a:spcPct val="90000"/>
                  </a:lnSpc>
                  <a:spcAft>
                    <a:spcPts val="588"/>
                  </a:spcAft>
                </a:pPr>
                <a:endParaRPr lang="en-US" sz="1961" kern="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7F1860-2989-4AF4-80E8-5B6E19FF82C9}"/>
                  </a:ext>
                </a:extLst>
              </p:cNvPr>
              <p:cNvSpPr txBox="1"/>
              <p:nvPr/>
            </p:nvSpPr>
            <p:spPr>
              <a:xfrm>
                <a:off x="997423" y="2850488"/>
                <a:ext cx="1520213" cy="514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96386">
                  <a:defRPr/>
                </a:pPr>
                <a:r>
                  <a:rPr lang="en-US" sz="1372" kern="0" dirty="0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Azure Data</a:t>
                </a:r>
              </a:p>
              <a:p>
                <a:pPr defTabSz="896386">
                  <a:defRPr/>
                </a:pPr>
                <a:r>
                  <a:rPr lang="en-US" sz="1372" kern="0" dirty="0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Factory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4D92488-46B4-4700-A4CD-7ECD69323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23088" y="5584200"/>
              <a:ext cx="489463" cy="489463"/>
            </a:xfrm>
            <a:prstGeom prst="rect">
              <a:avLst/>
            </a:prstGeom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A0BE4B7-ED89-4749-884C-9374F80EA713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328173" y="4197998"/>
            <a:ext cx="1317490" cy="6828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8D4BC05-3F20-4A4B-95C8-D2531EE24D8F}"/>
              </a:ext>
            </a:extLst>
          </p:cNvPr>
          <p:cNvSpPr txBox="1"/>
          <p:nvPr/>
        </p:nvSpPr>
        <p:spPr>
          <a:xfrm>
            <a:off x="6493416" y="3978830"/>
            <a:ext cx="100078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i="1" dirty="0" err="1">
                <a:solidFill>
                  <a:schemeClr val="accent5"/>
                </a:solidFill>
              </a:rPr>
              <a:t>CubeReadOnly</a:t>
            </a:r>
            <a:endParaRPr lang="en-US" sz="1200" i="1" dirty="0">
              <a:solidFill>
                <a:schemeClr val="accent5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6F53B5-61C5-4614-AA9F-B16AB05115C1}"/>
              </a:ext>
            </a:extLst>
          </p:cNvPr>
          <p:cNvSpPr txBox="1"/>
          <p:nvPr/>
        </p:nvSpPr>
        <p:spPr>
          <a:xfrm>
            <a:off x="894477" y="5929687"/>
            <a:ext cx="19644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 err="1">
                <a:solidFill>
                  <a:schemeClr val="accent5"/>
                </a:solidFill>
              </a:rPr>
              <a:t>dw</a:t>
            </a:r>
            <a:r>
              <a:rPr lang="en-US" sz="1200" i="1" dirty="0">
                <a:solidFill>
                  <a:schemeClr val="accent5"/>
                </a:solidFill>
              </a:rPr>
              <a:t>-</a:t>
            </a:r>
            <a:r>
              <a:rPr lang="en-US" sz="1200" i="1" dirty="0" err="1">
                <a:solidFill>
                  <a:schemeClr val="accent5"/>
                </a:solidFill>
              </a:rPr>
              <a:t>CubeReadOnly</a:t>
            </a:r>
            <a:r>
              <a:rPr lang="en-US" sz="1200" i="1" dirty="0">
                <a:solidFill>
                  <a:schemeClr val="accent5"/>
                </a:solidFill>
              </a:rPr>
              <a:t>-password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CF8130C-1B42-421C-B692-EF12067F0829}"/>
              </a:ext>
            </a:extLst>
          </p:cNvPr>
          <p:cNvCxnSpPr>
            <a:cxnSpLocks/>
          </p:cNvCxnSpPr>
          <p:nvPr/>
        </p:nvCxnSpPr>
        <p:spPr>
          <a:xfrm>
            <a:off x="5238894" y="4562577"/>
            <a:ext cx="0" cy="420190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00DF525-900A-4D94-8B2F-3F225742C849}"/>
              </a:ext>
            </a:extLst>
          </p:cNvPr>
          <p:cNvSpPr txBox="1"/>
          <p:nvPr/>
        </p:nvSpPr>
        <p:spPr>
          <a:xfrm>
            <a:off x="5298790" y="4692340"/>
            <a:ext cx="6719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i="1" dirty="0" err="1">
                <a:solidFill>
                  <a:schemeClr val="accent5"/>
                </a:solidFill>
              </a:rPr>
              <a:t>AdfLoader</a:t>
            </a:r>
            <a:endParaRPr lang="en-US" sz="1200" i="1" dirty="0">
              <a:solidFill>
                <a:schemeClr val="accent5"/>
              </a:solidFill>
            </a:endParaRPr>
          </a:p>
        </p:txBody>
      </p:sp>
      <p:pic>
        <p:nvPicPr>
          <p:cNvPr id="62" name="Graphic 61" descr="Power">
            <a:extLst>
              <a:ext uri="{FF2B5EF4-FFF2-40B4-BE49-F238E27FC236}">
                <a16:creationId xmlns:a16="http://schemas.microsoft.com/office/drawing/2014/main" id="{097063FE-5964-451B-A71C-3C3A126E4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0675" y="3919502"/>
            <a:ext cx="348672" cy="348672"/>
          </a:xfrm>
          <a:prstGeom prst="rect">
            <a:avLst/>
          </a:prstGeom>
        </p:spPr>
      </p:pic>
      <p:pic>
        <p:nvPicPr>
          <p:cNvPr id="63" name="Graphic 62" descr="Power">
            <a:extLst>
              <a:ext uri="{FF2B5EF4-FFF2-40B4-BE49-F238E27FC236}">
                <a16:creationId xmlns:a16="http://schemas.microsoft.com/office/drawing/2014/main" id="{346B4436-6864-4A54-94D9-249D6170DE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83862" y="4165872"/>
            <a:ext cx="348672" cy="34867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B3DCDC2-9FCF-41DF-BA41-94250E34D0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8384" y="4009855"/>
            <a:ext cx="421688" cy="65313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C63B96E-B31A-4D89-946D-EC91D915B3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6810" y="4008171"/>
            <a:ext cx="421688" cy="65313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2E3F2DB-A32C-4111-9882-C5FEA18B8A8A}"/>
              </a:ext>
            </a:extLst>
          </p:cNvPr>
          <p:cNvSpPr txBox="1"/>
          <p:nvPr/>
        </p:nvSpPr>
        <p:spPr>
          <a:xfrm>
            <a:off x="5298790" y="3516243"/>
            <a:ext cx="4247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i="1" dirty="0">
                <a:solidFill>
                  <a:schemeClr val="accent5"/>
                </a:solidFill>
              </a:rPr>
              <a:t>admin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B17E58E-B7A1-4032-9F56-C7B95B26769F}"/>
              </a:ext>
            </a:extLst>
          </p:cNvPr>
          <p:cNvSpPr txBox="1"/>
          <p:nvPr/>
        </p:nvSpPr>
        <p:spPr>
          <a:xfrm>
            <a:off x="894477" y="5707624"/>
            <a:ext cx="13570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 err="1">
                <a:solidFill>
                  <a:schemeClr val="accent5"/>
                </a:solidFill>
              </a:rPr>
              <a:t>dw</a:t>
            </a:r>
            <a:r>
              <a:rPr lang="en-US" sz="1200" i="1" dirty="0">
                <a:solidFill>
                  <a:schemeClr val="accent5"/>
                </a:solidFill>
              </a:rPr>
              <a:t>-admin-password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C9AC5-A104-4A5A-8C76-109FD5CF433B}"/>
              </a:ext>
            </a:extLst>
          </p:cNvPr>
          <p:cNvSpPr txBox="1"/>
          <p:nvPr/>
        </p:nvSpPr>
        <p:spPr>
          <a:xfrm>
            <a:off x="883692" y="6145012"/>
            <a:ext cx="20845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 err="1">
                <a:solidFill>
                  <a:schemeClr val="accent5"/>
                </a:solidFill>
              </a:rPr>
              <a:t>dw-AdfLoader-connectionstring</a:t>
            </a:r>
            <a:endParaRPr lang="en-US" sz="1200" i="1" dirty="0">
              <a:solidFill>
                <a:schemeClr val="accent5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ACE273C-4B8C-4603-B76F-D6CA0516521C}"/>
              </a:ext>
            </a:extLst>
          </p:cNvPr>
          <p:cNvCxnSpPr>
            <a:cxnSpLocks/>
          </p:cNvCxnSpPr>
          <p:nvPr/>
        </p:nvCxnSpPr>
        <p:spPr>
          <a:xfrm flipV="1">
            <a:off x="5238894" y="3407330"/>
            <a:ext cx="0" cy="471171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ECEF6D-8CFD-49AE-B3D8-684A1C3CC96B}"/>
              </a:ext>
            </a:extLst>
          </p:cNvPr>
          <p:cNvSpPr txBox="1"/>
          <p:nvPr/>
        </p:nvSpPr>
        <p:spPr>
          <a:xfrm>
            <a:off x="7795092" y="4588006"/>
            <a:ext cx="18908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accent5"/>
                </a:solidFill>
              </a:rPr>
              <a:t>SSAS data source credentials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8DE28BF-3B87-4DEB-B1EE-BF928902F1E7}"/>
              </a:ext>
            </a:extLst>
          </p:cNvPr>
          <p:cNvCxnSpPr>
            <a:cxnSpLocks/>
          </p:cNvCxnSpPr>
          <p:nvPr/>
        </p:nvCxnSpPr>
        <p:spPr>
          <a:xfrm flipH="1">
            <a:off x="3042304" y="5282089"/>
            <a:ext cx="1119890" cy="955256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ED6FB5C-5013-490D-B884-9D3A51AFC9D4}"/>
              </a:ext>
            </a:extLst>
          </p:cNvPr>
          <p:cNvSpPr txBox="1"/>
          <p:nvPr/>
        </p:nvSpPr>
        <p:spPr>
          <a:xfrm>
            <a:off x="883692" y="6357030"/>
            <a:ext cx="17066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accent5"/>
                </a:solidFill>
              </a:rPr>
              <a:t>storage-connection-string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01D7AA2-6099-4C78-94AA-F6EC8B47E200}"/>
              </a:ext>
            </a:extLst>
          </p:cNvPr>
          <p:cNvCxnSpPr>
            <a:cxnSpLocks/>
          </p:cNvCxnSpPr>
          <p:nvPr/>
        </p:nvCxnSpPr>
        <p:spPr>
          <a:xfrm flipH="1">
            <a:off x="3036307" y="5458327"/>
            <a:ext cx="1119890" cy="955256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4363EF4-4156-4844-BAF7-35962ECEF65C}"/>
              </a:ext>
            </a:extLst>
          </p:cNvPr>
          <p:cNvSpPr txBox="1"/>
          <p:nvPr/>
        </p:nvSpPr>
        <p:spPr>
          <a:xfrm>
            <a:off x="2616042" y="4287756"/>
            <a:ext cx="2210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accent5"/>
                </a:solidFill>
              </a:rPr>
              <a:t>key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1B2F2C6-2034-4F16-9FC3-38235ECA94F7}"/>
              </a:ext>
            </a:extLst>
          </p:cNvPr>
          <p:cNvCxnSpPr>
            <a:cxnSpLocks/>
          </p:cNvCxnSpPr>
          <p:nvPr/>
        </p:nvCxnSpPr>
        <p:spPr>
          <a:xfrm flipH="1" flipV="1">
            <a:off x="2915143" y="4246274"/>
            <a:ext cx="1317490" cy="6828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B8C07C3-CB80-4E19-A40F-AE0262AFDB19}"/>
              </a:ext>
            </a:extLst>
          </p:cNvPr>
          <p:cNvSpPr txBox="1"/>
          <p:nvPr/>
        </p:nvSpPr>
        <p:spPr>
          <a:xfrm>
            <a:off x="3190567" y="4061608"/>
            <a:ext cx="6557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i="1" dirty="0" err="1">
                <a:solidFill>
                  <a:schemeClr val="accent5"/>
                </a:solidFill>
              </a:rPr>
              <a:t>Polybase</a:t>
            </a:r>
            <a:endParaRPr lang="en-US" sz="1200" i="1" dirty="0">
              <a:solidFill>
                <a:schemeClr val="accent5"/>
              </a:solidFill>
            </a:endParaRPr>
          </a:p>
          <a:p>
            <a:pPr algn="l"/>
            <a:r>
              <a:rPr lang="en-US" sz="1200" i="1" dirty="0">
                <a:solidFill>
                  <a:schemeClr val="accent5"/>
                </a:solidFill>
              </a:rPr>
              <a:t>credential</a:t>
            </a:r>
          </a:p>
        </p:txBody>
      </p:sp>
      <p:pic>
        <p:nvPicPr>
          <p:cNvPr id="86" name="Graphic 85" descr="Power">
            <a:extLst>
              <a:ext uri="{FF2B5EF4-FFF2-40B4-BE49-F238E27FC236}">
                <a16:creationId xmlns:a16="http://schemas.microsoft.com/office/drawing/2014/main" id="{237B9871-7F6F-4B0B-BFE6-534FAF2E27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5770" y="3917126"/>
            <a:ext cx="348672" cy="348672"/>
          </a:xfrm>
          <a:prstGeom prst="rect">
            <a:avLst/>
          </a:prstGeom>
        </p:spPr>
      </p:pic>
      <p:pic>
        <p:nvPicPr>
          <p:cNvPr id="87" name="Graphic 86" descr="Power">
            <a:extLst>
              <a:ext uri="{FF2B5EF4-FFF2-40B4-BE49-F238E27FC236}">
                <a16:creationId xmlns:a16="http://schemas.microsoft.com/office/drawing/2014/main" id="{4D6A6BD4-5632-40BA-8AC3-49283EAE21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28957" y="4163496"/>
            <a:ext cx="348672" cy="34867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026737C-53A9-4302-A981-0B6858A6101B}"/>
              </a:ext>
            </a:extLst>
          </p:cNvPr>
          <p:cNvSpPr txBox="1"/>
          <p:nvPr/>
        </p:nvSpPr>
        <p:spPr>
          <a:xfrm>
            <a:off x="9412963" y="6100653"/>
            <a:ext cx="12230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>
                <a:solidFill>
                  <a:schemeClr val="accent5"/>
                </a:solidFill>
              </a:rPr>
              <a:t>THE END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8C8F75F-B3D2-42E5-87E1-B100F462D604}"/>
              </a:ext>
            </a:extLst>
          </p:cNvPr>
          <p:cNvCxnSpPr>
            <a:cxnSpLocks/>
          </p:cNvCxnSpPr>
          <p:nvPr/>
        </p:nvCxnSpPr>
        <p:spPr>
          <a:xfrm flipH="1">
            <a:off x="2945515" y="3440823"/>
            <a:ext cx="1241328" cy="1541944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7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4" grpId="0"/>
      <p:bldP spid="58" grpId="0"/>
      <p:bldP spid="58" grpId="1"/>
      <p:bldP spid="72" grpId="0"/>
      <p:bldP spid="72" grpId="1"/>
      <p:bldP spid="73" grpId="0"/>
      <p:bldP spid="74" grpId="0"/>
      <p:bldP spid="77" grpId="0"/>
      <p:bldP spid="77" grpId="1"/>
      <p:bldP spid="81" grpId="0"/>
      <p:bldP spid="83" grpId="0"/>
      <p:bldP spid="83" grpId="1"/>
      <p:bldP spid="85" grpId="0"/>
      <p:bldP spid="85" grpId="1"/>
      <p:bldP spid="88" grpId="0"/>
      <p:bldP spid="8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C823DF-EC34-41F2-A2D0-BBC3CA4A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861774"/>
          </a:xfrm>
        </p:spPr>
        <p:txBody>
          <a:bodyPr/>
          <a:lstStyle/>
          <a:p>
            <a:r>
              <a:rPr lang="en-US" dirty="0"/>
              <a:t>Please evaluate this session</a:t>
            </a:r>
            <a:br>
              <a:rPr lang="en-US" dirty="0"/>
            </a:br>
            <a:r>
              <a:rPr lang="en-US" sz="2000" spc="0" dirty="0">
                <a:latin typeface="+mn-lt"/>
              </a:rPr>
              <a:t>Your feedback is important to us!</a:t>
            </a:r>
            <a:endParaRPr lang="en-US" spc="0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5DC89-AD72-4374-B620-726EF1494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your PC or Tablet visit </a:t>
            </a:r>
            <a:r>
              <a:rPr lang="en-US" dirty="0" err="1"/>
              <a:t>MyIgnite</a:t>
            </a:r>
            <a:br>
              <a:rPr lang="en-US" dirty="0"/>
            </a:br>
            <a:r>
              <a:rPr lang="en-US" dirty="0"/>
              <a:t>at </a:t>
            </a:r>
            <a:r>
              <a:rPr lang="en-US" dirty="0">
                <a:latin typeface="+mj-lt"/>
                <a:hlinkClick r:id="rId3"/>
              </a:rPr>
              <a:t>http://myignite.microsoft.com</a:t>
            </a:r>
            <a:endParaRPr lang="en-US" dirty="0">
              <a:latin typeface="+mj-lt"/>
            </a:endParaRPr>
          </a:p>
          <a:p>
            <a:r>
              <a:rPr lang="en-US" dirty="0"/>
              <a:t>From your phone download and use the Ignite Mobile App</a:t>
            </a:r>
            <a:br>
              <a:rPr lang="en-US" dirty="0"/>
            </a:br>
            <a:r>
              <a:rPr lang="en-US" dirty="0"/>
              <a:t>by scanning  the QR code above or visiting </a:t>
            </a:r>
            <a:r>
              <a:rPr lang="en-US" dirty="0">
                <a:latin typeface="+mj-lt"/>
                <a:hlinkClick r:id="rId4"/>
              </a:rPr>
              <a:t>https://aka.ms/ignite.mobileapp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6" ma:contentTypeDescription="" ma:contentTypeScope="" ma:versionID="c8759e92857812bc9b3f43044e235f59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11717c46bd241e05dcfc96b6b635e9e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2018-09-28T00:00:00+00:00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 xsi:nil="true"/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2018-09-24T00:00:00+00:00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00000000-0000-0000-0000-000000000000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70D330-83C3-4296-815C-1D543D43A8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230e9df3-be65-4c73-a93b-d1236ebd677e"/>
    <ds:schemaRef ds:uri="http://schemas.microsoft.com/sharepoint/v3"/>
    <ds:schemaRef ds:uri="9d1f81f6-e953-47ea-988e-33ed651c58e6"/>
    <ds:schemaRef ds:uri="http://www.w3.org/XML/1998/namespace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5a4b3278-325d-441a-b38f-6f1926bc734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4628</TotalTime>
  <Words>590</Words>
  <Application>Microsoft Office PowerPoint</Application>
  <PresentationFormat>Widescreen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PowerPoint Presentation</vt:lpstr>
      <vt:lpstr>Automating Azure SQL Data Warehouse</vt:lpstr>
      <vt:lpstr>Agenda</vt:lpstr>
      <vt:lpstr>Backup DW from Azure Data Factory v2</vt:lpstr>
      <vt:lpstr>Resume DW from Azure Data Factory v2</vt:lpstr>
      <vt:lpstr>Pause DW from Azure Data Factory v2</vt:lpstr>
      <vt:lpstr>Resume DW from CLI</vt:lpstr>
      <vt:lpstr>Rotate Keys with Azure Automation</vt:lpstr>
      <vt:lpstr>Please evaluate this session Your feedback is important to us!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Greg Galloway</cp:lastModifiedBy>
  <cp:revision>79</cp:revision>
  <dcterms:created xsi:type="dcterms:W3CDTF">2018-08-10T17:04:28Z</dcterms:created>
  <dcterms:modified xsi:type="dcterms:W3CDTF">2018-09-27T13:37:36Z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